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517775"/>
          </a:xfrm>
        </p:spPr>
        <p:txBody>
          <a:bodyPr/>
          <a:lstStyle/>
          <a:p>
            <a:r>
              <a:rPr lang="en-US"/>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246376333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348958901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62164885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fld id="{8E918F6F-04C1-487F-A7EF-C02DF1D21DF2}" type="datetimeFigureOut">
              <a:rPr lang="en-US" smtClean="0"/>
              <a:t>2/24/2022</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a:xfrm>
            <a:off x="6934200" y="6245225"/>
            <a:ext cx="2133600" cy="476250"/>
          </a:xfrm>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264695762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232791001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273886497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3404731402"/>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297958843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106008188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404316814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918F6F-04C1-487F-A7EF-C02DF1D21DF2}"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D19067-449D-4AD7-B192-A48EEB1A01E0}" type="slidenum">
              <a:rPr lang="en-US" smtClean="0"/>
              <a:t>‹#›</a:t>
            </a:fld>
            <a:endParaRPr lang="en-US"/>
          </a:p>
        </p:txBody>
      </p:sp>
    </p:spTree>
    <p:extLst>
      <p:ext uri="{BB962C8B-B14F-4D97-AF65-F5344CB8AC3E}">
        <p14:creationId xmlns:p14="http://schemas.microsoft.com/office/powerpoint/2010/main" val="12344998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p:txBody>
          <a:bodyPr/>
          <a:lstStyle>
            <a:lvl1pPr>
              <a:defRPr/>
            </a:lvl1pPr>
          </a:lstStyle>
          <a:p>
            <a:endParaRPr lang="en-US"/>
          </a:p>
        </p:txBody>
      </p:sp>
      <p:sp>
        <p:nvSpPr>
          <p:cNvPr id="5" name="Slide Number Placeholder 3"/>
          <p:cNvSpPr>
            <a:spLocks noGrp="1"/>
          </p:cNvSpPr>
          <p:nvPr>
            <p:ph type="sldNum" sz="quarter" idx="12"/>
          </p:nvPr>
        </p:nvSpPr>
        <p:spPr>
          <a:xfrm>
            <a:off x="6553200" y="6245225"/>
            <a:ext cx="2133600" cy="476250"/>
          </a:xfrm>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410505419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Tree>
    <p:extLst>
      <p:ext uri="{BB962C8B-B14F-4D97-AF65-F5344CB8AC3E}">
        <p14:creationId xmlns:p14="http://schemas.microsoft.com/office/powerpoint/2010/main" val="253992924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
        <p:nvSpPr>
          <p:cNvPr id="4" name="Content Placeholder 3"/>
          <p:cNvSpPr>
            <a:spLocks noGrp="1"/>
          </p:cNvSpPr>
          <p:nvPr>
            <p:ph sz="quarter" idx="13"/>
          </p:nvPr>
        </p:nvSpPr>
        <p:spPr>
          <a:xfrm>
            <a:off x="457200" y="1153077"/>
            <a:ext cx="4114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01" y="1153077"/>
            <a:ext cx="4114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62429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
        <p:nvSpPr>
          <p:cNvPr id="9" name="Content Placeholder 3"/>
          <p:cNvSpPr>
            <a:spLocks noGrp="1"/>
          </p:cNvSpPr>
          <p:nvPr>
            <p:ph sz="quarter" idx="13"/>
          </p:nvPr>
        </p:nvSpPr>
        <p:spPr>
          <a:xfrm>
            <a:off x="457200" y="1153077"/>
            <a:ext cx="4114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01" y="1153077"/>
            <a:ext cx="4114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568834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
        <p:nvSpPr>
          <p:cNvPr id="9" name="Content Placeholder 3"/>
          <p:cNvSpPr>
            <a:spLocks noGrp="1"/>
          </p:cNvSpPr>
          <p:nvPr>
            <p:ph sz="quarter" idx="13"/>
          </p:nvPr>
        </p:nvSpPr>
        <p:spPr>
          <a:xfrm>
            <a:off x="457200" y="1153078"/>
            <a:ext cx="8229600" cy="22759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23285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10847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One Column TopBottom Top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
        <p:nvSpPr>
          <p:cNvPr id="9" name="Content Placeholder 3"/>
          <p:cNvSpPr>
            <a:spLocks noGrp="1"/>
          </p:cNvSpPr>
          <p:nvPr>
            <p:ph sz="quarter" idx="13"/>
          </p:nvPr>
        </p:nvSpPr>
        <p:spPr>
          <a:xfrm>
            <a:off x="457200" y="1153078"/>
            <a:ext cx="8229600" cy="8827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2057400"/>
            <a:ext cx="8229600" cy="36475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442322"/>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
        <p:nvSpPr>
          <p:cNvPr id="4" name="Content Placeholder 3"/>
          <p:cNvSpPr>
            <a:spLocks noGrp="1"/>
          </p:cNvSpPr>
          <p:nvPr>
            <p:ph sz="quarter" idx="13"/>
          </p:nvPr>
        </p:nvSpPr>
        <p:spPr>
          <a:xfrm>
            <a:off x="457201" y="1153077"/>
            <a:ext cx="13716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1905001" y="1153077"/>
            <a:ext cx="6781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844608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8E918F6F-04C1-487F-A7EF-C02DF1D21DF2}"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8D19067-449D-4AD7-B192-A48EEB1A01E0}" type="slidenum">
              <a:rPr lang="en-US" smtClean="0"/>
              <a:t>‹#›</a:t>
            </a:fld>
            <a:endParaRPr lang="en-US"/>
          </a:p>
        </p:txBody>
      </p:sp>
      <p:sp>
        <p:nvSpPr>
          <p:cNvPr id="4" name="Content Placeholder 3"/>
          <p:cNvSpPr>
            <a:spLocks noGrp="1"/>
          </p:cNvSpPr>
          <p:nvPr>
            <p:ph sz="quarter" idx="13"/>
          </p:nvPr>
        </p:nvSpPr>
        <p:spPr>
          <a:xfrm>
            <a:off x="457201" y="1153078"/>
            <a:ext cx="5943598" cy="455184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6400799" y="1153077"/>
            <a:ext cx="2286001" cy="45518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509067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98437"/>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fld id="{8E918F6F-04C1-487F-A7EF-C02DF1D21DF2}" type="datetimeFigureOut">
              <a:rPr lang="en-US" smtClean="0"/>
              <a:t>2/24/2022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endParaRPr lang="en-US"/>
          </a:p>
        </p:txBody>
      </p:sp>
      <p:cxnSp>
        <p:nvCxnSpPr>
          <p:cNvPr id="8" name="Straight Connector 7"/>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600" b="0" i="0" baseline="0" smtClean="0">
                <a:solidFill>
                  <a:srgbClr val="F4F8FE"/>
                </a:solidFill>
                <a:latin typeface="+mn-lt"/>
                <a:cs typeface="+mn-cs"/>
              </a:defRPr>
            </a:lvl1pPr>
          </a:lstStyle>
          <a:p>
            <a:fld id="{98D19067-449D-4AD7-B192-A48EEB1A01E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wipe dir="r"/>
  </p:transition>
  <p:txStyles>
    <p:titleStyle>
      <a:lvl1pPr algn="l" rtl="0" eaLnBrk="1" fontAlgn="base" hangingPunct="1">
        <a:spcBef>
          <a:spcPct val="0"/>
        </a:spcBef>
        <a:spcAft>
          <a:spcPct val="0"/>
        </a:spcAft>
        <a:defRPr sz="3800" b="1">
          <a:solidFill>
            <a:srgbClr val="000066"/>
          </a:solidFill>
          <a:latin typeface="+mj-lt"/>
          <a:ea typeface="+mj-ea"/>
          <a:cs typeface="+mj-cs"/>
        </a:defRPr>
      </a:lvl1pPr>
      <a:lvl2pPr algn="l" rtl="0" eaLnBrk="1" fontAlgn="base" hangingPunct="1">
        <a:spcBef>
          <a:spcPct val="0"/>
        </a:spcBef>
        <a:spcAft>
          <a:spcPct val="0"/>
        </a:spcAft>
        <a:defRPr sz="3800" b="1">
          <a:solidFill>
            <a:srgbClr val="000066"/>
          </a:solidFill>
          <a:latin typeface="Times New Roman" pitchFamily="18" charset="0"/>
          <a:cs typeface="Arial" charset="0"/>
        </a:defRPr>
      </a:lvl2pPr>
      <a:lvl3pPr algn="l" rtl="0" eaLnBrk="1" fontAlgn="base" hangingPunct="1">
        <a:spcBef>
          <a:spcPct val="0"/>
        </a:spcBef>
        <a:spcAft>
          <a:spcPct val="0"/>
        </a:spcAft>
        <a:defRPr sz="3800" b="1">
          <a:solidFill>
            <a:srgbClr val="000066"/>
          </a:solidFill>
          <a:latin typeface="Times New Roman" pitchFamily="18" charset="0"/>
          <a:cs typeface="Arial" charset="0"/>
        </a:defRPr>
      </a:lvl3pPr>
      <a:lvl4pPr algn="l" rtl="0" eaLnBrk="1" fontAlgn="base" hangingPunct="1">
        <a:spcBef>
          <a:spcPct val="0"/>
        </a:spcBef>
        <a:spcAft>
          <a:spcPct val="0"/>
        </a:spcAft>
        <a:defRPr sz="3800" b="1">
          <a:solidFill>
            <a:srgbClr val="000066"/>
          </a:solidFill>
          <a:latin typeface="Times New Roman" pitchFamily="18" charset="0"/>
          <a:cs typeface="Arial" charset="0"/>
        </a:defRPr>
      </a:lvl4pPr>
      <a:lvl5pPr algn="l" rtl="0" eaLnBrk="1" fontAlgn="base" hangingPunct="1">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marL="0" indent="0" algn="l" rtl="0" eaLnBrk="1" fontAlgn="base" hangingPunct="1">
        <a:spcBef>
          <a:spcPct val="20000"/>
        </a:spcBef>
        <a:spcAft>
          <a:spcPct val="0"/>
        </a:spcAft>
        <a:buNone/>
        <a:tabLst>
          <a:tab pos="401638" algn="l"/>
        </a:tabLst>
        <a:defRPr sz="2800" b="0" baseline="0">
          <a:solidFill>
            <a:srgbClr val="000066"/>
          </a:solidFill>
          <a:latin typeface="+mn-lt"/>
          <a:ea typeface="+mn-ea"/>
          <a:cs typeface="+mn-cs"/>
        </a:defRPr>
      </a:lvl1pPr>
      <a:lvl2pPr marL="457200" indent="-342900" algn="l" rtl="0" eaLnBrk="1" fontAlgn="base" hangingPunct="1">
        <a:spcBef>
          <a:spcPct val="20000"/>
        </a:spcBef>
        <a:spcAft>
          <a:spcPct val="0"/>
        </a:spcAft>
        <a:buFont typeface="Arial" panose="020B0604020202020204" pitchFamily="34" charset="0"/>
        <a:buChar char="•"/>
        <a:tabLst>
          <a:tab pos="401638" algn="l"/>
        </a:tabLst>
        <a:defRPr sz="2800" b="0" baseline="0">
          <a:solidFill>
            <a:srgbClr val="000066"/>
          </a:solidFill>
          <a:latin typeface="+mn-lt"/>
          <a:cs typeface="+mn-cs"/>
        </a:defRPr>
      </a:lvl2pPr>
      <a:lvl3pPr marL="914400" indent="-342900" algn="l" rtl="0" eaLnBrk="1" fontAlgn="base" hangingPunct="1">
        <a:spcBef>
          <a:spcPct val="20000"/>
        </a:spcBef>
        <a:spcAft>
          <a:spcPct val="0"/>
        </a:spcAft>
        <a:buFont typeface="Wingdings" pitchFamily="2" charset="2"/>
        <a:buChar char="§"/>
        <a:tabLst>
          <a:tab pos="401638" algn="l"/>
        </a:tabLst>
        <a:defRPr sz="2800" b="0" baseline="0">
          <a:solidFill>
            <a:srgbClr val="000066"/>
          </a:solidFill>
          <a:latin typeface="+mn-lt"/>
          <a:cs typeface="+mn-cs"/>
        </a:defRPr>
      </a:lvl3pPr>
      <a:lvl4pPr marL="1371600" indent="-342900" algn="l" rtl="0" eaLnBrk="1" fontAlgn="base" hangingPunct="1">
        <a:spcBef>
          <a:spcPct val="20000"/>
        </a:spcBef>
        <a:spcAft>
          <a:spcPct val="0"/>
        </a:spcAft>
        <a:buFont typeface="Wingdings" pitchFamily="2" charset="2"/>
        <a:buChar char="§"/>
        <a:tabLst>
          <a:tab pos="401638" algn="l"/>
        </a:tabLst>
        <a:defRPr sz="2800" b="0" baseline="0">
          <a:solidFill>
            <a:srgbClr val="000066"/>
          </a:solidFill>
          <a:latin typeface="+mn-lt"/>
          <a:cs typeface="+mn-cs"/>
        </a:defRPr>
      </a:lvl4pPr>
      <a:lvl5pPr marL="21748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fema.gov/national-preparedness-goal"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www.fema.gov/national-planning-framework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training.fema.gov/is/courseoverview.aspx?code=IS-200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fema.gov/whole-communit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fema.gov/national-preparedness-system"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fema.gov/federal-interagency-operational-plan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fema.gov/national-incident-management-system"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Lesson Overview</a:t>
            </a:r>
          </a:p>
        </p:txBody>
      </p:sp>
      <p:sp>
        <p:nvSpPr>
          <p:cNvPr id="3" name="Content Placeholder 2">
            <a:extLst>
              <a:ext uri="{FF2B5EF4-FFF2-40B4-BE49-F238E27FC236}">
                <a16:creationId xmlns:a16="http://schemas.microsoft.com/office/drawing/2014/main" id="{109A4652-CF64-4D66-95B4-E942C8047EF9}"/>
              </a:ext>
            </a:extLst>
          </p:cNvPr>
          <p:cNvSpPr>
            <a:spLocks noGrp="1"/>
          </p:cNvSpPr>
          <p:nvPr>
            <p:ph idx="1"/>
          </p:nvPr>
        </p:nvSpPr>
        <p:spPr/>
        <p:txBody>
          <a:bodyPr>
            <a:normAutofit fontScale="92500" lnSpcReduction="10000"/>
          </a:bodyPr>
          <a:lstStyle/>
          <a:p>
            <a:pPr fontAlgn="auto">
              <a:spcBef>
                <a:spcPct val="100000"/>
              </a:spcBef>
              <a:buSzPct val="99000"/>
              <a:tabLst/>
            </a:pPr>
            <a:r>
              <a:rPr lang="en-US" kern="1200" dirty="0">
                <a:sym typeface="Arial"/>
              </a:rPr>
              <a:t>This course provides an introduction to the National Response Framework. The course is divided into four lessons. </a:t>
            </a:r>
          </a:p>
          <a:p>
            <a:pPr fontAlgn="auto">
              <a:spcBef>
                <a:spcPct val="100000"/>
              </a:spcBef>
              <a:buSzPct val="99000"/>
              <a:tabLst/>
            </a:pPr>
            <a:r>
              <a:rPr lang="en-US" kern="1200" dirty="0">
                <a:sym typeface="Arial"/>
              </a:rPr>
              <a:t>To help you keep track of your place in the course, the current lesson title will be displayed in the center of the screen under the course title. In addition, a Lesson List will be presented at the beginning and end of each lesson. </a:t>
            </a:r>
          </a:p>
          <a:p>
            <a:pPr fontAlgn="auto">
              <a:spcBef>
                <a:spcPct val="100000"/>
              </a:spcBef>
              <a:buSzPct val="99000"/>
              <a:tabLst/>
            </a:pPr>
            <a:r>
              <a:rPr lang="en-US" kern="1200" dirty="0">
                <a:sym typeface="Arial"/>
              </a:rPr>
              <a:t>Each lesson overview will state the approximate length of the lesson. </a:t>
            </a:r>
            <a:endParaRPr lang="en-US" dirty="0"/>
          </a:p>
        </p:txBody>
      </p:sp>
      <p:sp>
        <p:nvSpPr>
          <p:cNvPr id="7" name="Slide Number Placeholder 6">
            <a:extLst>
              <a:ext uri="{FF2B5EF4-FFF2-40B4-BE49-F238E27FC236}">
                <a16:creationId xmlns:a16="http://schemas.microsoft.com/office/drawing/2014/main" id="{0B4C7B5A-5928-4B31-B6AB-2B87E3850933}"/>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a:t>
            </a:fld>
            <a:endParaRPr lang="en-US"/>
          </a:p>
        </p:txBody>
      </p:sp>
    </p:spTree>
    <p:extLst>
      <p:ext uri="{BB962C8B-B14F-4D97-AF65-F5344CB8AC3E}">
        <p14:creationId xmlns:p14="http://schemas.microsoft.com/office/powerpoint/2010/main" val="2097219011"/>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Mission Areas and Capabilities (1 of 3) </a:t>
            </a:r>
          </a:p>
        </p:txBody>
      </p:sp>
      <p:sp>
        <p:nvSpPr>
          <p:cNvPr id="3" name="Content Placeholder 2">
            <a:extLst>
              <a:ext uri="{FF2B5EF4-FFF2-40B4-BE49-F238E27FC236}">
                <a16:creationId xmlns:a16="http://schemas.microsoft.com/office/drawing/2014/main" id="{DD92E875-D86C-4DE6-836F-DDFF897D9C9F}"/>
              </a:ext>
            </a:extLst>
          </p:cNvPr>
          <p:cNvSpPr>
            <a:spLocks noGrp="1"/>
          </p:cNvSpPr>
          <p:nvPr>
            <p:ph sz="quarter" idx="13"/>
          </p:nvPr>
        </p:nvSpPr>
        <p:spPr/>
        <p:txBody>
          <a:bodyPr>
            <a:normAutofit fontScale="55000" lnSpcReduction="20000"/>
          </a:bodyPr>
          <a:lstStyle/>
          <a:p>
            <a:pPr fontAlgn="auto">
              <a:spcBef>
                <a:spcPct val="100000"/>
              </a:spcBef>
              <a:spcAft>
                <a:spcPts val="0"/>
              </a:spcAft>
              <a:buSzPct val="99000"/>
              <a:tabLst/>
            </a:pPr>
            <a:r>
              <a:rPr lang="en-US" kern="1200" dirty="0">
                <a:sym typeface="Arial"/>
              </a:rPr>
              <a:t>The National Preparedness Goal defines what it means for the whole community to be prepared for all types of disasters and emergencies. The goal is: </a:t>
            </a:r>
          </a:p>
          <a:p>
            <a:pPr fontAlgn="auto">
              <a:spcBef>
                <a:spcPct val="100000"/>
              </a:spcBef>
              <a:spcAft>
                <a:spcPts val="0"/>
              </a:spcAft>
              <a:buSzPct val="99000"/>
              <a:tabLst/>
            </a:pPr>
            <a:r>
              <a:rPr lang="en-US" b="1" kern="1200" dirty="0">
                <a:sym typeface="Arial"/>
              </a:rPr>
              <a:t>"A secure and resilient nation with the capabilities required across the whole community to prevent, protect against, mitigate, respond to, and recover from the threats and hazards that pose the greatest risk."</a:t>
            </a:r>
            <a:r>
              <a:rPr lang="en-US" kern="1200" dirty="0">
                <a:sym typeface="Arial"/>
              </a:rPr>
              <a:t> </a:t>
            </a:r>
          </a:p>
          <a:p>
            <a:pPr fontAlgn="auto">
              <a:spcBef>
                <a:spcPct val="100000"/>
              </a:spcBef>
              <a:spcAft>
                <a:spcPts val="0"/>
              </a:spcAft>
              <a:buSzPct val="99000"/>
              <a:tabLst/>
            </a:pPr>
            <a:r>
              <a:rPr lang="en-US" kern="1200" dirty="0">
                <a:sym typeface="Arial"/>
              </a:rPr>
              <a:t>This goal sets the vision for preparedness nationwide and identifies the core capabilities necessary to achieve that vision across five mission areas: Prevention, Protection, Mitigation, Response, and Recovery. </a:t>
            </a:r>
            <a:endParaRPr lang="en-US" dirty="0"/>
          </a:p>
        </p:txBody>
      </p:sp>
      <p:pic>
        <p:nvPicPr>
          <p:cNvPr id="8" name="Content Placeholder 7" descr="National Preparedness Goal pointing to Mission Areas (Prevention, Protection, Mitigation, Response, Recovery) - Pointing to Core Capabilities">
            <a:extLst>
              <a:ext uri="{FF2B5EF4-FFF2-40B4-BE49-F238E27FC236}">
                <a16:creationId xmlns:a16="http://schemas.microsoft.com/office/drawing/2014/main" id="{C65FBCDE-D26E-494E-B78B-4DDAA6BE696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658014" y="3854161"/>
            <a:ext cx="3827971" cy="1469015"/>
          </a:xfrm>
          <a:prstGeom prst="rect">
            <a:avLst/>
          </a:prstGeom>
        </p:spPr>
      </p:pic>
      <p:sp>
        <p:nvSpPr>
          <p:cNvPr id="9" name="Slide Number Placeholder 8">
            <a:extLst>
              <a:ext uri="{FF2B5EF4-FFF2-40B4-BE49-F238E27FC236}">
                <a16:creationId xmlns:a16="http://schemas.microsoft.com/office/drawing/2014/main" id="{A21A8416-1940-4EDB-B4B2-4CBB063BD6A1}"/>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10</a:t>
            </a:fld>
            <a:endParaRPr lang="en-US"/>
          </a:p>
        </p:txBody>
      </p:sp>
    </p:spTree>
    <p:extLst>
      <p:ext uri="{BB962C8B-B14F-4D97-AF65-F5344CB8AC3E}">
        <p14:creationId xmlns:p14="http://schemas.microsoft.com/office/powerpoint/2010/main" val="3963468532"/>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Mission Areas and Capabilities (2 of 3)</a:t>
            </a:r>
          </a:p>
        </p:txBody>
      </p:sp>
      <p:sp>
        <p:nvSpPr>
          <p:cNvPr id="3" name="Content Placeholder 2">
            <a:extLst>
              <a:ext uri="{FF2B5EF4-FFF2-40B4-BE49-F238E27FC236}">
                <a16:creationId xmlns:a16="http://schemas.microsoft.com/office/drawing/2014/main" id="{F69CDC21-076B-4027-940F-388B5188A0BE}"/>
              </a:ext>
            </a:extLst>
          </p:cNvPr>
          <p:cNvSpPr>
            <a:spLocks noGrp="1"/>
          </p:cNvSpPr>
          <p:nvPr>
            <p:ph sz="quarter" idx="13"/>
          </p:nvPr>
        </p:nvSpPr>
        <p:spPr/>
        <p:txBody>
          <a:bodyPr>
            <a:normAutofit fontScale="55000" lnSpcReduction="20000"/>
          </a:bodyPr>
          <a:lstStyle/>
          <a:p>
            <a:pPr fontAlgn="auto">
              <a:spcBef>
                <a:spcPct val="100000"/>
              </a:spcBef>
              <a:spcAft>
                <a:spcPts val="0"/>
              </a:spcAft>
              <a:buSzPct val="99000"/>
              <a:tabLst/>
            </a:pPr>
            <a:r>
              <a:rPr lang="en-US" kern="1200" dirty="0">
                <a:sym typeface="Arial"/>
              </a:rPr>
              <a:t>Keep in mind that these 5 mission areas aid in organizing our national preparedness activities and enhance coordination of the core capabilities within each mission area. </a:t>
            </a:r>
          </a:p>
          <a:p>
            <a:pPr fontAlgn="auto">
              <a:spcBef>
                <a:spcPct val="100000"/>
              </a:spcBef>
              <a:spcAft>
                <a:spcPts val="0"/>
              </a:spcAft>
              <a:buSzPct val="99000"/>
              <a:tabLst/>
            </a:pPr>
            <a:r>
              <a:rPr lang="en-US" kern="1200" dirty="0">
                <a:sym typeface="Arial"/>
              </a:rPr>
              <a:t>Successful achievement of the National Preparedness Goal will result in </a:t>
            </a:r>
            <a:r>
              <a:rPr lang="en-US" b="1" kern="1200" dirty="0">
                <a:sym typeface="Arial"/>
              </a:rPr>
              <a:t>a secure and resilient nation</a:t>
            </a:r>
            <a:r>
              <a:rPr lang="en-US" kern="1200" dirty="0">
                <a:sym typeface="Arial"/>
              </a:rPr>
              <a:t> with the capabilities required across the whole community to prevent, protect against, mitigate, respond to, and recover from the threats and hazards that pose the greatest risk. </a:t>
            </a:r>
          </a:p>
          <a:p>
            <a:pPr fontAlgn="auto">
              <a:spcBef>
                <a:spcPct val="100000"/>
              </a:spcBef>
              <a:spcAft>
                <a:spcPts val="0"/>
              </a:spcAft>
              <a:buSzPct val="99000"/>
              <a:tabLst/>
            </a:pPr>
            <a:r>
              <a:rPr lang="en-US" kern="1200" dirty="0">
                <a:sym typeface="Arial"/>
              </a:rPr>
              <a:t>Learn more about the </a:t>
            </a:r>
            <a:r>
              <a:rPr lang="en-US" kern="1200" dirty="0">
                <a:sym typeface="Arial"/>
                <a:hlinkClick r:id="rId2">
                  <a:extLst>
                    <a:ext uri="{A12FA001-AC4F-418D-AE19-62706E023703}">
                      <ahyp:hlinkClr xmlns:ahyp="http://schemas.microsoft.com/office/drawing/2018/hyperlinkcolor" val="tx"/>
                    </a:ext>
                  </a:extLst>
                </a:hlinkClick>
              </a:rPr>
              <a:t>National Preparedness Goal</a:t>
            </a:r>
            <a:r>
              <a:rPr lang="en-US" kern="1200" dirty="0">
                <a:sym typeface="Arial"/>
              </a:rPr>
              <a:t> (www.fema.gov/national-preparedness-goal). </a:t>
            </a:r>
            <a:endParaRPr lang="en-US" dirty="0"/>
          </a:p>
        </p:txBody>
      </p:sp>
      <p:pic>
        <p:nvPicPr>
          <p:cNvPr id="8" name="Content Placeholder 7" descr="National Preparedness Goal pointing to Mission Areas (Prevention, Protection, Mitigation, Response, Recovery) - Pointing to Core Capabilities">
            <a:extLst>
              <a:ext uri="{FF2B5EF4-FFF2-40B4-BE49-F238E27FC236}">
                <a16:creationId xmlns:a16="http://schemas.microsoft.com/office/drawing/2014/main" id="{9D9C35E1-84CE-4AF8-8D70-5EB5267A483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658014" y="3854161"/>
            <a:ext cx="3827971" cy="1469015"/>
          </a:xfrm>
          <a:prstGeom prst="rect">
            <a:avLst/>
          </a:prstGeom>
        </p:spPr>
      </p:pic>
      <p:sp>
        <p:nvSpPr>
          <p:cNvPr id="9" name="Slide Number Placeholder 8">
            <a:extLst>
              <a:ext uri="{FF2B5EF4-FFF2-40B4-BE49-F238E27FC236}">
                <a16:creationId xmlns:a16="http://schemas.microsoft.com/office/drawing/2014/main" id="{15BC0533-6258-4DB2-9AE3-2D858C13AB18}"/>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11</a:t>
            </a:fld>
            <a:endParaRPr lang="en-US"/>
          </a:p>
        </p:txBody>
      </p:sp>
    </p:spTree>
    <p:extLst>
      <p:ext uri="{BB962C8B-B14F-4D97-AF65-F5344CB8AC3E}">
        <p14:creationId xmlns:p14="http://schemas.microsoft.com/office/powerpoint/2010/main" val="4136168657"/>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Mission Areas and Capabilities (3 of 3)</a:t>
            </a:r>
          </a:p>
        </p:txBody>
      </p:sp>
      <p:sp>
        <p:nvSpPr>
          <p:cNvPr id="3" name="Content Placeholder 2">
            <a:extLst>
              <a:ext uri="{FF2B5EF4-FFF2-40B4-BE49-F238E27FC236}">
                <a16:creationId xmlns:a16="http://schemas.microsoft.com/office/drawing/2014/main" id="{C538BA24-CA38-4EC0-9492-139F621E0989}"/>
              </a:ext>
            </a:extLst>
          </p:cNvPr>
          <p:cNvSpPr>
            <a:spLocks noGrp="1"/>
          </p:cNvSpPr>
          <p:nvPr>
            <p:ph idx="1"/>
          </p:nvPr>
        </p:nvSpPr>
        <p:spPr/>
        <p:txBody>
          <a:bodyPr>
            <a:normAutofit fontScale="62500" lnSpcReduction="20000"/>
          </a:bodyPr>
          <a:lstStyle/>
          <a:p>
            <a:pPr fontAlgn="auto">
              <a:spcBef>
                <a:spcPct val="100000"/>
              </a:spcBef>
              <a:buSzPct val="99000"/>
              <a:tabLst/>
            </a:pPr>
            <a:r>
              <a:rPr lang="en-US" kern="1200" dirty="0">
                <a:sym typeface="Arial"/>
              </a:rPr>
              <a:t>There are 5 mission areas. Each mission area is comprised of the capabilities required for accomplishing the mission or function at any time (before, during, or after an incident) and across all threats and hazards. The mission areas are not sequential; activities from multiple mission areas can occur simultaneously. </a:t>
            </a:r>
          </a:p>
          <a:p>
            <a:pPr marL="254000" lvl="1" indent="-254000" fontAlgn="auto">
              <a:spcBef>
                <a:spcPct val="100000"/>
              </a:spcBef>
              <a:buSzPct val="99000"/>
              <a:buFont typeface="Arial"/>
              <a:buAutoNum type="arabicPeriod"/>
              <a:tabLst/>
            </a:pPr>
            <a:r>
              <a:rPr lang="en-US" kern="1200" dirty="0">
                <a:ea typeface="+mn-ea"/>
                <a:sym typeface="Arial"/>
              </a:rPr>
              <a:t>Prevention</a:t>
            </a:r>
          </a:p>
          <a:p>
            <a:pPr marL="254000" lvl="1" indent="-254000" fontAlgn="auto">
              <a:spcBef>
                <a:spcPct val="100000"/>
              </a:spcBef>
              <a:buSzPct val="99000"/>
              <a:buFont typeface="Arial"/>
              <a:buAutoNum type="arabicPeriod"/>
              <a:tabLst/>
            </a:pPr>
            <a:r>
              <a:rPr lang="en-US" kern="1200" dirty="0">
                <a:ea typeface="+mn-ea"/>
                <a:sym typeface="Arial"/>
              </a:rPr>
              <a:t>Protection</a:t>
            </a:r>
          </a:p>
          <a:p>
            <a:pPr marL="254000" lvl="1" indent="-254000" fontAlgn="auto">
              <a:spcBef>
                <a:spcPct val="100000"/>
              </a:spcBef>
              <a:buSzPct val="99000"/>
              <a:buFont typeface="Arial"/>
              <a:buAutoNum type="arabicPeriod"/>
              <a:tabLst/>
            </a:pPr>
            <a:r>
              <a:rPr lang="en-US" kern="1200" dirty="0">
                <a:ea typeface="+mn-ea"/>
                <a:sym typeface="Arial"/>
              </a:rPr>
              <a:t>Mitigation</a:t>
            </a:r>
          </a:p>
          <a:p>
            <a:pPr marL="254000" lvl="1" indent="-254000" fontAlgn="auto">
              <a:spcBef>
                <a:spcPct val="100000"/>
              </a:spcBef>
              <a:buSzPct val="99000"/>
              <a:buFont typeface="Arial"/>
              <a:buAutoNum type="arabicPeriod"/>
              <a:tabLst/>
            </a:pPr>
            <a:r>
              <a:rPr lang="en-US" kern="1200" dirty="0">
                <a:ea typeface="+mn-ea"/>
                <a:sym typeface="Arial"/>
              </a:rPr>
              <a:t>Response</a:t>
            </a:r>
          </a:p>
          <a:p>
            <a:pPr marL="254000" lvl="1" indent="-254000" fontAlgn="auto">
              <a:spcBef>
                <a:spcPct val="100000"/>
              </a:spcBef>
              <a:buSzPct val="99000"/>
              <a:buFont typeface="Arial"/>
              <a:buAutoNum type="arabicPeriod"/>
              <a:tabLst/>
            </a:pPr>
            <a:r>
              <a:rPr lang="en-US" kern="1200" dirty="0">
                <a:ea typeface="+mn-ea"/>
                <a:sym typeface="Arial"/>
              </a:rPr>
              <a:t>Recovery</a:t>
            </a:r>
          </a:p>
          <a:p>
            <a:pPr>
              <a:spcBef>
                <a:spcPct val="100000"/>
              </a:spcBef>
              <a:buSzPct val="99000"/>
            </a:pPr>
            <a:r>
              <a:rPr lang="en-US" kern="1200" dirty="0">
                <a:sym typeface="Arial"/>
              </a:rPr>
              <a:t>Learn more about the </a:t>
            </a:r>
            <a:r>
              <a:rPr lang="en-US" kern="1200" dirty="0">
                <a:sym typeface="Arial"/>
                <a:hlinkClick r:id="rId2">
                  <a:extLst>
                    <a:ext uri="{A12FA001-AC4F-418D-AE19-62706E023703}">
                      <ahyp:hlinkClr xmlns:ahyp="http://schemas.microsoft.com/office/drawing/2018/hyperlinkcolor" val="tx"/>
                    </a:ext>
                  </a:extLst>
                </a:hlinkClick>
              </a:rPr>
              <a:t>National Response Framework</a:t>
            </a:r>
            <a:r>
              <a:rPr lang="en-US" kern="1200" dirty="0">
                <a:sym typeface="Arial"/>
              </a:rPr>
              <a:t> (www.fema.gov/national-planning-frameworks).</a:t>
            </a:r>
            <a:endParaRPr lang="en-US" dirty="0"/>
          </a:p>
        </p:txBody>
      </p:sp>
      <p:sp>
        <p:nvSpPr>
          <p:cNvPr id="6" name="Slide Number Placeholder 5">
            <a:extLst>
              <a:ext uri="{FF2B5EF4-FFF2-40B4-BE49-F238E27FC236}">
                <a16:creationId xmlns:a16="http://schemas.microsoft.com/office/drawing/2014/main" id="{68035D9E-5ED6-446E-AA47-F28723C8A9C8}"/>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12</a:t>
            </a:fld>
            <a:endParaRPr lang="en-US"/>
          </a:p>
        </p:txBody>
      </p:sp>
    </p:spTree>
    <p:extLst>
      <p:ext uri="{BB962C8B-B14F-4D97-AF65-F5344CB8AC3E}">
        <p14:creationId xmlns:p14="http://schemas.microsoft.com/office/powerpoint/2010/main" val="3284285808"/>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Core Capabilities (1 of 2)</a:t>
            </a:r>
          </a:p>
        </p:txBody>
      </p:sp>
      <p:sp>
        <p:nvSpPr>
          <p:cNvPr id="3" name="Content Placeholder 2">
            <a:extLst>
              <a:ext uri="{FF2B5EF4-FFF2-40B4-BE49-F238E27FC236}">
                <a16:creationId xmlns:a16="http://schemas.microsoft.com/office/drawing/2014/main" id="{A5DBB636-63EE-4C3E-88F9-F4D71C198796}"/>
              </a:ext>
            </a:extLst>
          </p:cNvPr>
          <p:cNvSpPr>
            <a:spLocks noGrp="1"/>
          </p:cNvSpPr>
          <p:nvPr>
            <p:ph idx="1"/>
          </p:nvPr>
        </p:nvSpPr>
        <p:spPr/>
        <p:txBody>
          <a:bodyPr>
            <a:normAutofit fontScale="85000" lnSpcReduction="10000"/>
          </a:bodyPr>
          <a:lstStyle/>
          <a:p>
            <a:pPr fontAlgn="auto">
              <a:spcBef>
                <a:spcPct val="100000"/>
              </a:spcBef>
              <a:spcAft>
                <a:spcPts val="0"/>
              </a:spcAft>
              <a:buSzPct val="99000"/>
              <a:tabLst/>
            </a:pPr>
            <a:r>
              <a:rPr lang="en-US" kern="1200" dirty="0">
                <a:sym typeface="Arial"/>
              </a:rPr>
              <a:t>Both the National Preparedness System and the National Preparedness Goal discuss the development of capabilities needed to ensure a secure and resilient nation. These core capabilities are the way we can measure, describe, and implement our security and resilience techniques. </a:t>
            </a:r>
          </a:p>
          <a:p>
            <a:pPr fontAlgn="auto">
              <a:spcBef>
                <a:spcPct val="100000"/>
              </a:spcBef>
              <a:spcAft>
                <a:spcPts val="0"/>
              </a:spcAft>
              <a:buSzPct val="99000"/>
              <a:tabLst/>
            </a:pPr>
            <a:r>
              <a:rPr lang="en-US" kern="1200" dirty="0">
                <a:sym typeface="Arial"/>
              </a:rPr>
              <a:t>The National Planning Frameworks, one framework for each mission area, discuss how whole community efforts build, sustain, and deliver these core capabilities. </a:t>
            </a:r>
          </a:p>
          <a:p>
            <a:pPr fontAlgn="auto">
              <a:spcBef>
                <a:spcPct val="100000"/>
              </a:spcBef>
              <a:spcAft>
                <a:spcPts val="0"/>
              </a:spcAft>
              <a:buSzPct val="99000"/>
              <a:tabLst/>
            </a:pPr>
            <a:r>
              <a:rPr lang="en-US" kern="1200" dirty="0">
                <a:sym typeface="Arial"/>
              </a:rPr>
              <a:t>Throughout this course, we will focus specifically on the Response core capabilities. These capabilities are discussed in detail in Lesson 3: Core Capabilities. </a:t>
            </a:r>
            <a:endParaRPr lang="en-US" dirty="0"/>
          </a:p>
        </p:txBody>
      </p:sp>
      <p:sp>
        <p:nvSpPr>
          <p:cNvPr id="6" name="Slide Number Placeholder 5">
            <a:extLst>
              <a:ext uri="{FF2B5EF4-FFF2-40B4-BE49-F238E27FC236}">
                <a16:creationId xmlns:a16="http://schemas.microsoft.com/office/drawing/2014/main" id="{6620A115-9D30-4CA0-99CB-3DAEF621CD42}"/>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13</a:t>
            </a:fld>
            <a:endParaRPr lang="en-US"/>
          </a:p>
        </p:txBody>
      </p:sp>
    </p:spTree>
    <p:extLst>
      <p:ext uri="{BB962C8B-B14F-4D97-AF65-F5344CB8AC3E}">
        <p14:creationId xmlns:p14="http://schemas.microsoft.com/office/powerpoint/2010/main" val="3840008177"/>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Core Capabilities (2 of 2)</a:t>
            </a:r>
          </a:p>
        </p:txBody>
      </p:sp>
      <p:sp>
        <p:nvSpPr>
          <p:cNvPr id="3" name="Content Placeholder 2">
            <a:extLst>
              <a:ext uri="{FF2B5EF4-FFF2-40B4-BE49-F238E27FC236}">
                <a16:creationId xmlns:a16="http://schemas.microsoft.com/office/drawing/2014/main" id="{2D425A6B-EBCF-4DF9-9641-E1B80B1B50EE}"/>
              </a:ext>
            </a:extLst>
          </p:cNvPr>
          <p:cNvSpPr>
            <a:spLocks noGrp="1"/>
          </p:cNvSpPr>
          <p:nvPr>
            <p:ph idx="1"/>
          </p:nvPr>
        </p:nvSpPr>
        <p:spPr/>
        <p:txBody>
          <a:bodyPr>
            <a:normAutofit fontScale="55000" lnSpcReduction="20000"/>
          </a:bodyPr>
          <a:lstStyle/>
          <a:p>
            <a:pPr fontAlgn="auto">
              <a:spcBef>
                <a:spcPct val="100000"/>
              </a:spcBef>
              <a:buSzPct val="99000"/>
              <a:tabLst/>
            </a:pPr>
            <a:r>
              <a:rPr lang="en-US" kern="1200" dirty="0">
                <a:sym typeface="Arial"/>
              </a:rPr>
              <a:t>Under all five mission areas (Prevention, Protection, Mitigation, Response, and Recovery) there are a combined total of 32 core capabilities. These capabilities are highly interdependent and require us to use existing preparedness networks and activities, to coordinate and unify efforts, to improve training and exercise programs, to promote innovation, and to ensure that the administrative, finance, and logistics systems are in place to build, sustain, and deliver the capabilities. There are a number of key characteristics of these capabilities that you should remember. </a:t>
            </a:r>
          </a:p>
          <a:p>
            <a:pPr fontAlgn="auto">
              <a:spcBef>
                <a:spcPct val="100000"/>
              </a:spcBef>
              <a:buSzPct val="99000"/>
              <a:tabLst/>
            </a:pPr>
            <a:r>
              <a:rPr lang="en-US" kern="1200" dirty="0">
                <a:sym typeface="Arial"/>
              </a:rPr>
              <a:t>The core capabilities: </a:t>
            </a:r>
          </a:p>
          <a:p>
            <a:pPr marL="254000" lvl="1" indent="-254000" fontAlgn="auto">
              <a:spcBef>
                <a:spcPct val="100000"/>
              </a:spcBef>
              <a:buSzPct val="99000"/>
              <a:buFont typeface="Arial"/>
              <a:buChar char="•"/>
              <a:tabLst/>
            </a:pPr>
            <a:r>
              <a:rPr lang="en-US" kern="1200" dirty="0">
                <a:ea typeface="+mn-ea"/>
                <a:sym typeface="Arial"/>
              </a:rPr>
              <a:t>Are distinct critical elements necessary to meet the National Preparedness Goal </a:t>
            </a:r>
          </a:p>
          <a:p>
            <a:pPr marL="254000" lvl="1" indent="-254000" fontAlgn="auto">
              <a:spcBef>
                <a:spcPct val="100000"/>
              </a:spcBef>
              <a:buSzPct val="99000"/>
              <a:buFont typeface="Arial"/>
              <a:buChar char="•"/>
              <a:tabLst/>
            </a:pPr>
            <a:r>
              <a:rPr lang="en-US" kern="1200" dirty="0">
                <a:ea typeface="+mn-ea"/>
                <a:sym typeface="Arial"/>
              </a:rPr>
              <a:t>Are essential for the execution of each mission area: Prevention, Protection, Mitigation, Response, and Recovery </a:t>
            </a:r>
          </a:p>
          <a:p>
            <a:pPr marL="254000" lvl="1" indent="-254000" fontAlgn="auto">
              <a:spcBef>
                <a:spcPct val="100000"/>
              </a:spcBef>
              <a:buSzPct val="99000"/>
              <a:buFont typeface="Arial"/>
              <a:buChar char="•"/>
              <a:tabLst/>
            </a:pPr>
            <a:r>
              <a:rPr lang="en-US" kern="1200" dirty="0">
                <a:ea typeface="+mn-ea"/>
                <a:sym typeface="Arial"/>
              </a:rPr>
              <a:t>Provide a common language for preparedness across the whole community </a:t>
            </a:r>
          </a:p>
          <a:p>
            <a:pPr marL="254000" lvl="1" indent="-254000" fontAlgn="auto">
              <a:spcBef>
                <a:spcPct val="100000"/>
              </a:spcBef>
              <a:buSzPct val="99000"/>
              <a:buFont typeface="Arial"/>
              <a:buChar char="•"/>
              <a:tabLst/>
            </a:pPr>
            <a:r>
              <a:rPr lang="en-US" kern="1200" dirty="0">
                <a:ea typeface="+mn-ea"/>
                <a:sym typeface="Arial"/>
              </a:rPr>
              <a:t>Are not exclusive to any single level of government or organization and encompass the whole community </a:t>
            </a:r>
          </a:p>
          <a:p>
            <a:pPr>
              <a:spcBef>
                <a:spcPct val="100000"/>
              </a:spcBef>
              <a:buSzPct val="99000"/>
            </a:pPr>
            <a:r>
              <a:rPr lang="en-US" kern="1200" dirty="0">
                <a:sym typeface="Arial"/>
              </a:rPr>
              <a:t>More information regarding the National Preparedness System, the National Preparedness Goal, and Core Capabilities can be found in the </a:t>
            </a:r>
            <a:r>
              <a:rPr lang="en-US" kern="1200" dirty="0">
                <a:sym typeface="Arial"/>
                <a:hlinkClick r:id="rId2">
                  <a:extLst>
                    <a:ext uri="{A12FA001-AC4F-418D-AE19-62706E023703}">
                      <ahyp:hlinkClr xmlns:ahyp="http://schemas.microsoft.com/office/drawing/2018/hyperlinkcolor" val="tx"/>
                    </a:ext>
                  </a:extLst>
                </a:hlinkClick>
              </a:rPr>
              <a:t>IS-2000: National Preparedness Goal and System: Overview</a:t>
            </a:r>
            <a:r>
              <a:rPr lang="en-US" kern="1200" dirty="0">
                <a:sym typeface="Arial"/>
              </a:rPr>
              <a:t> (training.fema.gov/is/</a:t>
            </a:r>
            <a:r>
              <a:rPr lang="en-US" kern="1200" dirty="0" err="1">
                <a:sym typeface="Arial"/>
              </a:rPr>
              <a:t>courseoverview.aspx?code</a:t>
            </a:r>
            <a:r>
              <a:rPr lang="en-US" kern="1200" dirty="0">
                <a:sym typeface="Arial"/>
              </a:rPr>
              <a:t>=IS-2000). </a:t>
            </a:r>
            <a:endParaRPr lang="en-US" dirty="0"/>
          </a:p>
        </p:txBody>
      </p:sp>
      <p:sp>
        <p:nvSpPr>
          <p:cNvPr id="6" name="Slide Number Placeholder 5">
            <a:extLst>
              <a:ext uri="{FF2B5EF4-FFF2-40B4-BE49-F238E27FC236}">
                <a16:creationId xmlns:a16="http://schemas.microsoft.com/office/drawing/2014/main" id="{2700562F-0E37-406C-9271-511A7206B34A}"/>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14</a:t>
            </a:fld>
            <a:endParaRPr lang="en-US"/>
          </a:p>
        </p:txBody>
      </p:sp>
    </p:spTree>
    <p:extLst>
      <p:ext uri="{BB962C8B-B14F-4D97-AF65-F5344CB8AC3E}">
        <p14:creationId xmlns:p14="http://schemas.microsoft.com/office/powerpoint/2010/main" val="374829352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Whole Community Preparedness</a:t>
            </a:r>
          </a:p>
        </p:txBody>
      </p:sp>
      <p:sp>
        <p:nvSpPr>
          <p:cNvPr id="3" name="Content Placeholder 2">
            <a:extLst>
              <a:ext uri="{FF2B5EF4-FFF2-40B4-BE49-F238E27FC236}">
                <a16:creationId xmlns:a16="http://schemas.microsoft.com/office/drawing/2014/main" id="{71A1DE76-B188-4E80-9891-E6A56CEA48AE}"/>
              </a:ext>
            </a:extLst>
          </p:cNvPr>
          <p:cNvSpPr>
            <a:spLocks noGrp="1"/>
          </p:cNvSpPr>
          <p:nvPr>
            <p:ph idx="1"/>
          </p:nvPr>
        </p:nvSpPr>
        <p:spPr/>
        <p:txBody>
          <a:bodyPr>
            <a:normAutofit fontScale="55000" lnSpcReduction="20000"/>
          </a:bodyPr>
          <a:lstStyle/>
          <a:p>
            <a:pPr fontAlgn="auto">
              <a:spcBef>
                <a:spcPct val="100000"/>
              </a:spcBef>
              <a:buSzPct val="99000"/>
              <a:tabLst/>
            </a:pPr>
            <a:r>
              <a:rPr lang="en-US" kern="1200" dirty="0">
                <a:sym typeface="Arial"/>
              </a:rPr>
              <a:t>Preparedness depends on efforts at all levels, including individuals and communities, the private and nonprofit sectors, faith-based organizations, and all levels of government (local, regional/metropolitan, state, tribal, territorial, insular-area, and Federal). The contributions of all must be integrated into preparedness efforts, and the needs of all must be addressed in planning for the development of response capabilities. Whole community includes:</a:t>
            </a:r>
          </a:p>
          <a:p>
            <a:pPr marL="254000" lvl="1" indent="-254000" fontAlgn="auto">
              <a:spcBef>
                <a:spcPct val="100000"/>
              </a:spcBef>
              <a:buSzPct val="99000"/>
              <a:buFont typeface="Arial"/>
              <a:buChar char="•"/>
              <a:tabLst/>
            </a:pPr>
            <a:r>
              <a:rPr lang="en-US" kern="1200" dirty="0">
                <a:ea typeface="+mn-ea"/>
                <a:sym typeface="Arial"/>
              </a:rPr>
              <a:t>Individuals and families, including those with access and functional needs</a:t>
            </a:r>
          </a:p>
          <a:p>
            <a:pPr marL="254000" lvl="1" indent="-254000" fontAlgn="auto">
              <a:spcBef>
                <a:spcPct val="100000"/>
              </a:spcBef>
              <a:buSzPct val="99000"/>
              <a:buFont typeface="Arial"/>
              <a:buChar char="•"/>
              <a:tabLst/>
            </a:pPr>
            <a:r>
              <a:rPr lang="en-US" kern="1200" dirty="0">
                <a:ea typeface="+mn-ea"/>
                <a:sym typeface="Arial"/>
              </a:rPr>
              <a:t>Businesses </a:t>
            </a:r>
          </a:p>
          <a:p>
            <a:pPr marL="254000" lvl="1" indent="-254000" fontAlgn="auto">
              <a:spcBef>
                <a:spcPct val="100000"/>
              </a:spcBef>
              <a:buSzPct val="99000"/>
              <a:buFont typeface="Arial"/>
              <a:buChar char="•"/>
              <a:tabLst/>
            </a:pPr>
            <a:r>
              <a:rPr lang="en-US" kern="1200" dirty="0">
                <a:ea typeface="+mn-ea"/>
                <a:sym typeface="Arial"/>
              </a:rPr>
              <a:t>Faith-based and community organizations </a:t>
            </a:r>
          </a:p>
          <a:p>
            <a:pPr marL="254000" lvl="1" indent="-254000" fontAlgn="auto">
              <a:spcBef>
                <a:spcPct val="100000"/>
              </a:spcBef>
              <a:buSzPct val="99000"/>
              <a:buFont typeface="Arial"/>
              <a:buChar char="•"/>
              <a:tabLst/>
            </a:pPr>
            <a:r>
              <a:rPr lang="en-US" kern="1200" dirty="0">
                <a:ea typeface="+mn-ea"/>
                <a:sym typeface="Arial"/>
              </a:rPr>
              <a:t>Nonprofit groups </a:t>
            </a:r>
          </a:p>
          <a:p>
            <a:pPr marL="254000" lvl="1" indent="-254000" fontAlgn="auto">
              <a:spcBef>
                <a:spcPct val="100000"/>
              </a:spcBef>
              <a:buSzPct val="99000"/>
              <a:buFont typeface="Arial"/>
              <a:buChar char="•"/>
              <a:tabLst/>
            </a:pPr>
            <a:r>
              <a:rPr lang="en-US" kern="1200" dirty="0">
                <a:ea typeface="+mn-ea"/>
                <a:sym typeface="Arial"/>
              </a:rPr>
              <a:t>Schools and academia </a:t>
            </a:r>
          </a:p>
          <a:p>
            <a:pPr marL="254000" lvl="1" indent="-254000" fontAlgn="auto">
              <a:spcBef>
                <a:spcPct val="100000"/>
              </a:spcBef>
              <a:buSzPct val="99000"/>
              <a:buFont typeface="Arial"/>
              <a:buChar char="•"/>
              <a:tabLst/>
            </a:pPr>
            <a:r>
              <a:rPr lang="en-US" kern="1200" dirty="0">
                <a:ea typeface="+mn-ea"/>
                <a:sym typeface="Arial"/>
              </a:rPr>
              <a:t>Media outlets </a:t>
            </a:r>
          </a:p>
          <a:p>
            <a:pPr marL="254000" lvl="1" indent="-254000" fontAlgn="auto">
              <a:spcBef>
                <a:spcPct val="100000"/>
              </a:spcBef>
              <a:buSzPct val="99000"/>
              <a:buFont typeface="Arial"/>
              <a:buChar char="•"/>
              <a:tabLst/>
            </a:pPr>
            <a:r>
              <a:rPr lang="en-US" kern="1200" dirty="0">
                <a:ea typeface="+mn-ea"/>
                <a:sym typeface="Arial"/>
              </a:rPr>
              <a:t>All levels of government, including state, local, tribal, territorial, and federal partners </a:t>
            </a:r>
          </a:p>
          <a:p>
            <a:pPr>
              <a:spcBef>
                <a:spcPct val="100000"/>
              </a:spcBef>
              <a:buSzPct val="99000"/>
            </a:pPr>
            <a:r>
              <a:rPr lang="en-US" kern="1200" dirty="0">
                <a:sym typeface="Arial"/>
              </a:rPr>
              <a:t>Read </a:t>
            </a:r>
            <a:r>
              <a:rPr lang="en-US" kern="1200" dirty="0">
                <a:sym typeface="Arial"/>
                <a:hlinkClick r:id="rId2">
                  <a:extLst>
                    <a:ext uri="{A12FA001-AC4F-418D-AE19-62706E023703}">
                      <ahyp:hlinkClr xmlns:ahyp="http://schemas.microsoft.com/office/drawing/2018/hyperlinkcolor" val="tx"/>
                    </a:ext>
                  </a:extLst>
                </a:hlinkClick>
              </a:rPr>
              <a:t>A Whole Community Approach to Emergency Management: Principles, Themes, and Pathways for Action</a:t>
            </a:r>
            <a:r>
              <a:rPr lang="en-US" kern="1200" dirty="0">
                <a:sym typeface="Arial"/>
              </a:rPr>
              <a:t> (www.fema.gov/whole-community). </a:t>
            </a:r>
            <a:endParaRPr lang="en-US" dirty="0"/>
          </a:p>
        </p:txBody>
      </p:sp>
      <p:sp>
        <p:nvSpPr>
          <p:cNvPr id="6" name="Slide Number Placeholder 5">
            <a:extLst>
              <a:ext uri="{FF2B5EF4-FFF2-40B4-BE49-F238E27FC236}">
                <a16:creationId xmlns:a16="http://schemas.microsoft.com/office/drawing/2014/main" id="{21F620B4-59BC-41AE-ACCF-0015853A9F25}"/>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15</a:t>
            </a:fld>
            <a:endParaRPr lang="en-US"/>
          </a:p>
        </p:txBody>
      </p:sp>
    </p:spTree>
    <p:extLst>
      <p:ext uri="{BB962C8B-B14F-4D97-AF65-F5344CB8AC3E}">
        <p14:creationId xmlns:p14="http://schemas.microsoft.com/office/powerpoint/2010/main" val="3386829485"/>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National Preparedness System</a:t>
            </a:r>
          </a:p>
        </p:txBody>
      </p:sp>
      <p:sp>
        <p:nvSpPr>
          <p:cNvPr id="3" name="Content Placeholder 2">
            <a:extLst>
              <a:ext uri="{FF2B5EF4-FFF2-40B4-BE49-F238E27FC236}">
                <a16:creationId xmlns:a16="http://schemas.microsoft.com/office/drawing/2014/main" id="{51CE6A3F-5963-416F-BB9D-275797C422B4}"/>
              </a:ext>
            </a:extLst>
          </p:cNvPr>
          <p:cNvSpPr>
            <a:spLocks noGrp="1"/>
          </p:cNvSpPr>
          <p:nvPr>
            <p:ph sz="quarter" idx="13"/>
          </p:nvPr>
        </p:nvSpPr>
        <p:spPr/>
        <p:txBody>
          <a:bodyPr>
            <a:normAutofit fontScale="70000" lnSpcReduction="20000"/>
          </a:bodyPr>
          <a:lstStyle/>
          <a:p>
            <a:pPr fontAlgn="auto">
              <a:spcBef>
                <a:spcPct val="100000"/>
              </a:spcBef>
              <a:spcAft>
                <a:spcPts val="0"/>
              </a:spcAft>
              <a:buSzPct val="99000"/>
              <a:tabLst/>
            </a:pPr>
            <a:r>
              <a:rPr lang="en-US" kern="1200" dirty="0">
                <a:sym typeface="Arial"/>
              </a:rPr>
              <a:t>The National Preparedness System is an integrated set of guidance, concepts, processes, and tools that enable the whole community to meet the National Preparedness Goal. </a:t>
            </a:r>
          </a:p>
          <a:p>
            <a:pPr fontAlgn="auto">
              <a:spcBef>
                <a:spcPct val="100000"/>
              </a:spcBef>
              <a:spcAft>
                <a:spcPts val="0"/>
              </a:spcAft>
              <a:buSzPct val="99000"/>
              <a:tabLst/>
            </a:pPr>
            <a:r>
              <a:rPr lang="en-US" kern="1200" dirty="0">
                <a:sym typeface="Arial"/>
              </a:rPr>
              <a:t>The system is made up of the six components shown in the graphic. More information is available at the </a:t>
            </a:r>
            <a:r>
              <a:rPr lang="en-US" kern="1200" dirty="0">
                <a:sym typeface="Arial"/>
                <a:hlinkClick r:id="rId2">
                  <a:extLst>
                    <a:ext uri="{A12FA001-AC4F-418D-AE19-62706E023703}">
                      <ahyp:hlinkClr xmlns:ahyp="http://schemas.microsoft.com/office/drawing/2018/hyperlinkcolor" val="tx"/>
                    </a:ext>
                  </a:extLst>
                </a:hlinkClick>
              </a:rPr>
              <a:t>National Preparedness System</a:t>
            </a:r>
            <a:r>
              <a:rPr lang="en-US" kern="1200" dirty="0">
                <a:sym typeface="Arial"/>
              </a:rPr>
              <a:t> (www.fema.gov/national-preparedness-system).</a:t>
            </a:r>
            <a:endParaRPr lang="en-US" dirty="0"/>
          </a:p>
        </p:txBody>
      </p:sp>
      <p:pic>
        <p:nvPicPr>
          <p:cNvPr id="8" name="Content Placeholder 7" descr="Preparedness cycle with the six major components. 1. Identifying and assessing risk. 2. Estimating capability requirements. 3. Building and sustaining capabilities. 4. Planning to deliver capabilities. 5. Validating capabilities. 6. Reviewing and updating. Outside of the cycle, encompassing all components, is Whole Community, the National Incident Management System (NIMS), and Core Capabilities. ">
            <a:extLst>
              <a:ext uri="{FF2B5EF4-FFF2-40B4-BE49-F238E27FC236}">
                <a16:creationId xmlns:a16="http://schemas.microsoft.com/office/drawing/2014/main" id="{D68077C2-49A1-4EA4-9301-2BBCD62B090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493375" y="3471863"/>
            <a:ext cx="2157249" cy="2233612"/>
          </a:xfrm>
          <a:prstGeom prst="rect">
            <a:avLst/>
          </a:prstGeom>
        </p:spPr>
      </p:pic>
      <p:sp>
        <p:nvSpPr>
          <p:cNvPr id="9" name="Slide Number Placeholder 8">
            <a:extLst>
              <a:ext uri="{FF2B5EF4-FFF2-40B4-BE49-F238E27FC236}">
                <a16:creationId xmlns:a16="http://schemas.microsoft.com/office/drawing/2014/main" id="{392832C4-0213-40FF-8DD9-B2BC9D98C486}"/>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16</a:t>
            </a:fld>
            <a:endParaRPr lang="en-US"/>
          </a:p>
        </p:txBody>
      </p:sp>
    </p:spTree>
    <p:extLst>
      <p:ext uri="{BB962C8B-B14F-4D97-AF65-F5344CB8AC3E}">
        <p14:creationId xmlns:p14="http://schemas.microsoft.com/office/powerpoint/2010/main" val="1912244347"/>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Whole Community Preparedness Example</a:t>
            </a:r>
          </a:p>
        </p:txBody>
      </p:sp>
      <p:sp>
        <p:nvSpPr>
          <p:cNvPr id="3" name="Content Placeholder 2">
            <a:extLst>
              <a:ext uri="{FF2B5EF4-FFF2-40B4-BE49-F238E27FC236}">
                <a16:creationId xmlns:a16="http://schemas.microsoft.com/office/drawing/2014/main" id="{7AE9BAC6-1F65-44FD-BD11-1EECC825D562}"/>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n-US" kern="1200" dirty="0">
                <a:sym typeface="Arial"/>
              </a:rPr>
              <a:t>Experience shows one of the best things the whole community can do to be prepared is provide universal accessibility. This simply means planning to meet the needs of the whole community by providing physical access, communication access, or access to disaster or emergency programs. In addition, there are legal requirements that dictate the inclusion of persons with disabilities during whole community preparedness efforts. </a:t>
            </a:r>
          </a:p>
          <a:p>
            <a:pPr fontAlgn="auto">
              <a:spcBef>
                <a:spcPct val="100000"/>
              </a:spcBef>
              <a:spcAft>
                <a:spcPts val="0"/>
              </a:spcAft>
              <a:buSzPct val="99000"/>
              <a:tabLst/>
            </a:pPr>
            <a:r>
              <a:rPr lang="en-US" kern="1200" dirty="0">
                <a:sym typeface="Arial"/>
              </a:rPr>
              <a:t>One way to ensure this example is incorporated into planning is to establish a Core Advisory Group (CAG). CAGs consist of people with cross-disabilities who advise emergency managers. They provide input on inclusive emergency operations plans, including: </a:t>
            </a:r>
          </a:p>
          <a:p>
            <a:pPr marL="254000" lvl="1" indent="-254000" fontAlgn="auto">
              <a:spcBef>
                <a:spcPct val="100000"/>
              </a:spcBef>
              <a:spcAft>
                <a:spcPts val="0"/>
              </a:spcAft>
              <a:buSzPct val="99000"/>
              <a:buFont typeface="Arial"/>
              <a:buChar char="•"/>
              <a:tabLst/>
            </a:pPr>
            <a:r>
              <a:rPr lang="en-US" kern="1200" dirty="0">
                <a:ea typeface="+mn-ea"/>
                <a:sym typeface="Arial"/>
              </a:rPr>
              <a:t>Local, jurisdictional, or state accessible evacuation plans </a:t>
            </a:r>
          </a:p>
          <a:p>
            <a:pPr marL="254000" lvl="1" indent="-254000" fontAlgn="auto">
              <a:spcBef>
                <a:spcPct val="100000"/>
              </a:spcBef>
              <a:spcAft>
                <a:spcPts val="0"/>
              </a:spcAft>
              <a:buSzPct val="99000"/>
              <a:buFont typeface="Arial"/>
              <a:buChar char="•"/>
              <a:tabLst/>
            </a:pPr>
            <a:r>
              <a:rPr lang="en-US" kern="1200" dirty="0">
                <a:ea typeface="+mn-ea"/>
                <a:sym typeface="Arial"/>
              </a:rPr>
              <a:t>Temporary accessible housing plans </a:t>
            </a:r>
          </a:p>
          <a:p>
            <a:pPr marL="254000" lvl="1" indent="-254000" fontAlgn="auto">
              <a:spcBef>
                <a:spcPct val="100000"/>
              </a:spcBef>
              <a:spcAft>
                <a:spcPts val="0"/>
              </a:spcAft>
              <a:buSzPct val="99000"/>
              <a:buFont typeface="Arial"/>
              <a:buChar char="•"/>
              <a:tabLst/>
            </a:pPr>
            <a:r>
              <a:rPr lang="en-US" kern="1200" dirty="0">
                <a:ea typeface="+mn-ea"/>
                <a:sym typeface="Arial"/>
              </a:rPr>
              <a:t>Accessibility to, of, and in shelters</a:t>
            </a:r>
            <a:endParaRPr lang="en-US" dirty="0"/>
          </a:p>
        </p:txBody>
      </p:sp>
      <p:sp>
        <p:nvSpPr>
          <p:cNvPr id="6" name="Slide Number Placeholder 5">
            <a:extLst>
              <a:ext uri="{FF2B5EF4-FFF2-40B4-BE49-F238E27FC236}">
                <a16:creationId xmlns:a16="http://schemas.microsoft.com/office/drawing/2014/main" id="{FD17061E-00C6-40E0-A6BE-6740381498A7}"/>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17</a:t>
            </a:fld>
            <a:endParaRPr lang="en-US"/>
          </a:p>
        </p:txBody>
      </p:sp>
    </p:spTree>
    <p:extLst>
      <p:ext uri="{BB962C8B-B14F-4D97-AF65-F5344CB8AC3E}">
        <p14:creationId xmlns:p14="http://schemas.microsoft.com/office/powerpoint/2010/main" val="873554273"/>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The National Response Framework</a:t>
            </a:r>
          </a:p>
        </p:txBody>
      </p:sp>
      <p:sp>
        <p:nvSpPr>
          <p:cNvPr id="3" name="Content Placeholder 2">
            <a:extLst>
              <a:ext uri="{FF2B5EF4-FFF2-40B4-BE49-F238E27FC236}">
                <a16:creationId xmlns:a16="http://schemas.microsoft.com/office/drawing/2014/main" id="{3375E76F-8BA6-491D-BCE2-322C60A8CE20}"/>
              </a:ext>
            </a:extLst>
          </p:cNvPr>
          <p:cNvSpPr>
            <a:spLocks noGrp="1"/>
          </p:cNvSpPr>
          <p:nvPr>
            <p:ph idx="1"/>
          </p:nvPr>
        </p:nvSpPr>
        <p:spPr/>
        <p:txBody>
          <a:bodyPr>
            <a:normAutofit fontScale="85000" lnSpcReduction="20000"/>
          </a:bodyPr>
          <a:lstStyle/>
          <a:p>
            <a:pPr fontAlgn="auto">
              <a:spcBef>
                <a:spcPct val="100000"/>
              </a:spcBef>
              <a:spcAft>
                <a:spcPts val="0"/>
              </a:spcAft>
              <a:buSzPct val="99000"/>
              <a:tabLst/>
            </a:pPr>
            <a:r>
              <a:rPr lang="en-US" kern="1200" dirty="0">
                <a:sym typeface="Arial"/>
              </a:rPr>
              <a:t>To assist response partners in effectively carrying out the Response mission, the National Response Framework:</a:t>
            </a:r>
          </a:p>
          <a:p>
            <a:pPr marL="254000" lvl="1" indent="-254000" fontAlgn="auto">
              <a:spcBef>
                <a:spcPct val="100000"/>
              </a:spcBef>
              <a:spcAft>
                <a:spcPts val="0"/>
              </a:spcAft>
              <a:buSzPct val="99000"/>
              <a:buFont typeface="Arial"/>
              <a:buChar char="•"/>
              <a:tabLst/>
            </a:pPr>
            <a:r>
              <a:rPr lang="en-US" kern="1200" dirty="0">
                <a:ea typeface="+mn-ea"/>
                <a:sym typeface="Arial"/>
              </a:rPr>
              <a:t>Identifies capabilities that are essential for response and community lifelines stabilization</a:t>
            </a:r>
          </a:p>
          <a:p>
            <a:pPr marL="254000" lvl="1" indent="-254000" fontAlgn="auto">
              <a:spcBef>
                <a:spcPct val="100000"/>
              </a:spcBef>
              <a:spcAft>
                <a:spcPts val="0"/>
              </a:spcAft>
              <a:buSzPct val="99000"/>
              <a:buFont typeface="Arial"/>
              <a:buChar char="•"/>
              <a:tabLst/>
            </a:pPr>
            <a:r>
              <a:rPr lang="en-US" kern="1200" dirty="0">
                <a:ea typeface="+mn-ea"/>
                <a:sym typeface="Arial"/>
              </a:rPr>
              <a:t>Indicates the actions necessary to build and deliver the required capabilities</a:t>
            </a:r>
          </a:p>
          <a:p>
            <a:pPr marL="254000" lvl="1" indent="-254000" fontAlgn="auto">
              <a:spcBef>
                <a:spcPct val="100000"/>
              </a:spcBef>
              <a:spcAft>
                <a:spcPts val="0"/>
              </a:spcAft>
              <a:buSzPct val="99000"/>
              <a:buFont typeface="Arial"/>
              <a:buChar char="•"/>
              <a:tabLst/>
            </a:pPr>
            <a:r>
              <a:rPr lang="en-US" kern="1200" dirty="0">
                <a:ea typeface="+mn-ea"/>
                <a:sym typeface="Arial"/>
              </a:rPr>
              <a:t>Describes key roles and responsibilities for integrating capabilities across the whole community</a:t>
            </a:r>
          </a:p>
          <a:p>
            <a:pPr marL="254000" lvl="1" indent="-254000" fontAlgn="auto">
              <a:spcBef>
                <a:spcPct val="100000"/>
              </a:spcBef>
              <a:spcAft>
                <a:spcPts val="0"/>
              </a:spcAft>
              <a:buSzPct val="99000"/>
              <a:buFont typeface="Arial"/>
              <a:buChar char="•"/>
              <a:tabLst/>
            </a:pPr>
            <a:r>
              <a:rPr lang="en-US" kern="1200" dirty="0">
                <a:ea typeface="+mn-ea"/>
                <a:sym typeface="Arial"/>
              </a:rPr>
              <a:t>Outlines how the Response mission area relates to other mission areas</a:t>
            </a:r>
            <a:endParaRPr lang="en-US" dirty="0"/>
          </a:p>
        </p:txBody>
      </p:sp>
      <p:sp>
        <p:nvSpPr>
          <p:cNvPr id="6" name="Slide Number Placeholder 5">
            <a:extLst>
              <a:ext uri="{FF2B5EF4-FFF2-40B4-BE49-F238E27FC236}">
                <a16:creationId xmlns:a16="http://schemas.microsoft.com/office/drawing/2014/main" id="{56A7006F-2287-4F00-A1E7-3B2834FC7114}"/>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18</a:t>
            </a:fld>
            <a:endParaRPr lang="en-US"/>
          </a:p>
        </p:txBody>
      </p:sp>
    </p:spTree>
    <p:extLst>
      <p:ext uri="{BB962C8B-B14F-4D97-AF65-F5344CB8AC3E}">
        <p14:creationId xmlns:p14="http://schemas.microsoft.com/office/powerpoint/2010/main" val="781024162"/>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Response Federal Interagency Operational Plan</a:t>
            </a:r>
          </a:p>
        </p:txBody>
      </p:sp>
      <p:sp>
        <p:nvSpPr>
          <p:cNvPr id="3" name="Content Placeholder 2">
            <a:extLst>
              <a:ext uri="{FF2B5EF4-FFF2-40B4-BE49-F238E27FC236}">
                <a16:creationId xmlns:a16="http://schemas.microsoft.com/office/drawing/2014/main" id="{BB59E3C7-E180-4B96-9425-2AE6DB35CE2C}"/>
              </a:ext>
            </a:extLst>
          </p:cNvPr>
          <p:cNvSpPr>
            <a:spLocks noGrp="1"/>
          </p:cNvSpPr>
          <p:nvPr>
            <p:ph idx="1"/>
          </p:nvPr>
        </p:nvSpPr>
        <p:spPr/>
        <p:txBody>
          <a:bodyPr>
            <a:normAutofit fontScale="55000" lnSpcReduction="20000"/>
          </a:bodyPr>
          <a:lstStyle/>
          <a:p>
            <a:pPr fontAlgn="auto">
              <a:spcBef>
                <a:spcPct val="100000"/>
              </a:spcBef>
              <a:spcAft>
                <a:spcPts val="0"/>
              </a:spcAft>
              <a:buSzPct val="99000"/>
              <a:tabLst/>
            </a:pPr>
            <a:r>
              <a:rPr lang="en-US" kern="1200" dirty="0">
                <a:sym typeface="Arial"/>
              </a:rPr>
              <a:t>At the Federal level, the National Response Framework is supported by the Response Federal Interagency Operational Plan (FIOP). The Response FIOP further defines the concepts, principles, structures, and actions introduced in the National Response Framework, with a focus on the Federal level. </a:t>
            </a:r>
          </a:p>
          <a:p>
            <a:pPr fontAlgn="auto">
              <a:spcBef>
                <a:spcPct val="100000"/>
              </a:spcBef>
              <a:spcAft>
                <a:spcPts val="0"/>
              </a:spcAft>
              <a:buSzPct val="99000"/>
              <a:tabLst/>
            </a:pPr>
            <a:r>
              <a:rPr lang="en-US" kern="1200" dirty="0">
                <a:sym typeface="Arial"/>
              </a:rPr>
              <a:t>The Response FIOP goes into more depth than the National Response Framework on how Federal agencies work together on Response and how they support or complement activities that take place in the private sector and at other levels of government. </a:t>
            </a:r>
          </a:p>
          <a:p>
            <a:pPr fontAlgn="auto">
              <a:spcBef>
                <a:spcPct val="100000"/>
              </a:spcBef>
              <a:spcAft>
                <a:spcPts val="0"/>
              </a:spcAft>
              <a:buSzPct val="99000"/>
              <a:tabLst/>
            </a:pPr>
            <a:r>
              <a:rPr lang="en-US" kern="1200" dirty="0">
                <a:sym typeface="Arial"/>
              </a:rPr>
              <a:t>The intent of the FIOP is to support local, state, tribal, territorial, insular-area, and Federal government plans to ensure a common operational focus. </a:t>
            </a:r>
          </a:p>
          <a:p>
            <a:pPr fontAlgn="auto">
              <a:spcBef>
                <a:spcPct val="100000"/>
              </a:spcBef>
              <a:spcAft>
                <a:spcPts val="0"/>
              </a:spcAft>
              <a:buSzPct val="99000"/>
              <a:tabLst/>
            </a:pPr>
            <a:r>
              <a:rPr lang="en-US" kern="1200" dirty="0">
                <a:sym typeface="Arial"/>
              </a:rPr>
              <a:t>Each mission area has their own FIOP that describes how the federal government aligns resources and delivers that mission's core capabilities. Read more at the </a:t>
            </a:r>
            <a:r>
              <a:rPr lang="en-US" kern="1200" dirty="0">
                <a:sym typeface="Arial"/>
                <a:hlinkClick r:id="rId2">
                  <a:extLst>
                    <a:ext uri="{A12FA001-AC4F-418D-AE19-62706E023703}">
                      <ahyp:hlinkClr xmlns:ahyp="http://schemas.microsoft.com/office/drawing/2018/hyperlinkcolor" val="tx"/>
                    </a:ext>
                  </a:extLst>
                </a:hlinkClick>
              </a:rPr>
              <a:t>National Preparedness System</a:t>
            </a:r>
            <a:r>
              <a:rPr lang="en-US" kern="1200" dirty="0">
                <a:sym typeface="Arial"/>
              </a:rPr>
              <a:t> (www.fema.gov/federal-interagency-operational-plans).</a:t>
            </a:r>
          </a:p>
          <a:p>
            <a:pPr fontAlgn="auto">
              <a:spcBef>
                <a:spcPct val="100000"/>
              </a:spcBef>
              <a:spcAft>
                <a:spcPts val="0"/>
              </a:spcAft>
              <a:buSzPct val="99000"/>
              <a:tabLst/>
            </a:pPr>
            <a:br>
              <a:rPr lang="en-US" kern="1200" dirty="0">
                <a:sym typeface="Arial"/>
              </a:rPr>
            </a:br>
            <a:endParaRPr lang="en-US" dirty="0"/>
          </a:p>
        </p:txBody>
      </p:sp>
      <p:sp>
        <p:nvSpPr>
          <p:cNvPr id="6" name="Slide Number Placeholder 5">
            <a:extLst>
              <a:ext uri="{FF2B5EF4-FFF2-40B4-BE49-F238E27FC236}">
                <a16:creationId xmlns:a16="http://schemas.microsoft.com/office/drawing/2014/main" id="{5C8522B6-31E6-4B24-BB13-36340DAF1887}"/>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19</a:t>
            </a:fld>
            <a:endParaRPr lang="en-US"/>
          </a:p>
        </p:txBody>
      </p:sp>
    </p:spTree>
    <p:extLst>
      <p:ext uri="{BB962C8B-B14F-4D97-AF65-F5344CB8AC3E}">
        <p14:creationId xmlns:p14="http://schemas.microsoft.com/office/powerpoint/2010/main" val="319956166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Relationship to NIMS</a:t>
            </a:r>
          </a:p>
        </p:txBody>
      </p:sp>
      <p:sp>
        <p:nvSpPr>
          <p:cNvPr id="3" name="Content Placeholder 2">
            <a:extLst>
              <a:ext uri="{FF2B5EF4-FFF2-40B4-BE49-F238E27FC236}">
                <a16:creationId xmlns:a16="http://schemas.microsoft.com/office/drawing/2014/main" id="{790E51C9-50A8-436E-808D-6A9FDDBFE009}"/>
              </a:ext>
            </a:extLst>
          </p:cNvPr>
          <p:cNvSpPr>
            <a:spLocks noGrp="1"/>
          </p:cNvSpPr>
          <p:nvPr>
            <p:ph sz="quarter" idx="13"/>
          </p:nvPr>
        </p:nvSpPr>
        <p:spPr/>
        <p:txBody>
          <a:bodyPr>
            <a:normAutofit fontScale="47500" lnSpcReduction="20000"/>
          </a:bodyPr>
          <a:lstStyle/>
          <a:p>
            <a:pPr fontAlgn="auto">
              <a:spcBef>
                <a:spcPct val="100000"/>
              </a:spcBef>
              <a:spcAft>
                <a:spcPts val="0"/>
              </a:spcAft>
              <a:buSzPct val="99000"/>
              <a:tabLst/>
            </a:pPr>
            <a:r>
              <a:rPr lang="en-US" kern="1200" dirty="0">
                <a:sym typeface="Arial"/>
              </a:rPr>
              <a:t>The response protocols and structures described in the National Response Framework align with the National Incident Management System (NIMS). All of the components of the NIMS support response —including resource management, command and coordination*, communications and information management.</a:t>
            </a:r>
          </a:p>
          <a:p>
            <a:pPr fontAlgn="auto">
              <a:spcBef>
                <a:spcPct val="100000"/>
              </a:spcBef>
              <a:spcAft>
                <a:spcPts val="0"/>
              </a:spcAft>
              <a:buSzPct val="99000"/>
              <a:tabLst/>
            </a:pPr>
            <a:r>
              <a:rPr lang="en-US" kern="1200" dirty="0">
                <a:sym typeface="Arial"/>
              </a:rPr>
              <a:t>Standardizing national response doctrine with NIMS provides a consistent, nationwide template to enable the whole community to work together to prevent, protect against, mitigate, respond to, and recover from the effects of incidents regardless of their cause, size, location, or complexity. </a:t>
            </a:r>
          </a:p>
          <a:p>
            <a:pPr fontAlgn="auto">
              <a:spcBef>
                <a:spcPct val="100000"/>
              </a:spcBef>
              <a:spcAft>
                <a:spcPts val="0"/>
              </a:spcAft>
              <a:buSzPct val="99000"/>
              <a:tabLst/>
            </a:pPr>
            <a:r>
              <a:rPr lang="en-US" kern="1200" dirty="0">
                <a:sym typeface="Arial"/>
              </a:rPr>
              <a:t>*The NRF incorrectly uses the term "management and coordination".</a:t>
            </a:r>
          </a:p>
          <a:p>
            <a:pPr fontAlgn="auto">
              <a:spcBef>
                <a:spcPct val="100000"/>
              </a:spcBef>
              <a:spcAft>
                <a:spcPts val="0"/>
              </a:spcAft>
              <a:buSzPct val="99000"/>
              <a:tabLst/>
            </a:pPr>
            <a:r>
              <a:rPr lang="en-US" kern="1200" dirty="0">
                <a:sym typeface="Arial"/>
              </a:rPr>
              <a:t>View the </a:t>
            </a:r>
            <a:r>
              <a:rPr lang="en-US" kern="1200" dirty="0">
                <a:sym typeface="Arial"/>
                <a:hlinkClick r:id="rId2">
                  <a:extLst>
                    <a:ext uri="{A12FA001-AC4F-418D-AE19-62706E023703}">
                      <ahyp:hlinkClr xmlns:ahyp="http://schemas.microsoft.com/office/drawing/2018/hyperlinkcolor" val="tx"/>
                    </a:ext>
                  </a:extLst>
                </a:hlinkClick>
              </a:rPr>
              <a:t>National Incident Management</a:t>
            </a:r>
            <a:r>
              <a:rPr lang="en-US" kern="1200" dirty="0">
                <a:sym typeface="Arial"/>
              </a:rPr>
              <a:t> (https://www.fema.gov/national-incident-management-system) document to learn more.</a:t>
            </a:r>
            <a:endParaRPr lang="en-US" dirty="0"/>
          </a:p>
        </p:txBody>
      </p:sp>
      <p:pic>
        <p:nvPicPr>
          <p:cNvPr id="8" name="Content Placeholder 7" descr="National Incident Management System (NIMS) cover, October 2017, Third Edition">
            <a:extLst>
              <a:ext uri="{FF2B5EF4-FFF2-40B4-BE49-F238E27FC236}">
                <a16:creationId xmlns:a16="http://schemas.microsoft.com/office/drawing/2014/main" id="{25A00F44-5B73-4DD3-BE1D-776E37E02D2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703670" y="3471863"/>
            <a:ext cx="1736660" cy="2233612"/>
          </a:xfrm>
          <a:prstGeom prst="rect">
            <a:avLst/>
          </a:prstGeom>
        </p:spPr>
      </p:pic>
      <p:sp>
        <p:nvSpPr>
          <p:cNvPr id="9" name="Slide Number Placeholder 8">
            <a:extLst>
              <a:ext uri="{FF2B5EF4-FFF2-40B4-BE49-F238E27FC236}">
                <a16:creationId xmlns:a16="http://schemas.microsoft.com/office/drawing/2014/main" id="{2B7D644A-EAD7-4809-AB8C-AA0AAB63D8FA}"/>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a:t>
            </a:fld>
            <a:endParaRPr lang="en-US"/>
          </a:p>
        </p:txBody>
      </p:sp>
    </p:spTree>
    <p:extLst>
      <p:ext uri="{BB962C8B-B14F-4D97-AF65-F5344CB8AC3E}">
        <p14:creationId xmlns:p14="http://schemas.microsoft.com/office/powerpoint/2010/main" val="1731769159"/>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Knowledge Review 2</a:t>
            </a:r>
          </a:p>
        </p:txBody>
      </p:sp>
      <p:sp>
        <p:nvSpPr>
          <p:cNvPr id="3" name="Content Placeholder 2">
            <a:extLst>
              <a:ext uri="{FF2B5EF4-FFF2-40B4-BE49-F238E27FC236}">
                <a16:creationId xmlns:a16="http://schemas.microsoft.com/office/drawing/2014/main" id="{FF408BBA-BB7A-483E-BA7D-6F4696D7B2B9}"/>
              </a:ext>
            </a:extLst>
          </p:cNvPr>
          <p:cNvSpPr>
            <a:spLocks noGrp="1"/>
          </p:cNvSpPr>
          <p:nvPr>
            <p:ph idx="1"/>
          </p:nvPr>
        </p:nvSpPr>
        <p:spPr/>
        <p:txBody>
          <a:bodyPr/>
          <a:lstStyle/>
          <a:p>
            <a:pPr fontAlgn="auto">
              <a:spcBef>
                <a:spcPct val="100000"/>
              </a:spcBef>
              <a:spcAft>
                <a:spcPts val="0"/>
              </a:spcAft>
              <a:buSzPct val="99000"/>
              <a:tabLst/>
            </a:pPr>
            <a:r>
              <a:rPr lang="en-US" kern="1200" dirty="0">
                <a:sym typeface="Arial"/>
              </a:rPr>
              <a:t>Discuss the benefits of implementing NRF structures and procedures?</a:t>
            </a:r>
          </a:p>
          <a:p>
            <a:pPr fontAlgn="auto">
              <a:spcBef>
                <a:spcPct val="100000"/>
              </a:spcBef>
              <a:spcAft>
                <a:spcPts val="0"/>
              </a:spcAft>
              <a:buSzPct val="99000"/>
              <a:tabLst/>
            </a:pPr>
            <a:r>
              <a:rPr lang="en-US" kern="1200" dirty="0">
                <a:sym typeface="Arial"/>
              </a:rPr>
              <a:t>Be prepared to discuss your answers. </a:t>
            </a:r>
            <a:endParaRPr lang="en-US" dirty="0"/>
          </a:p>
        </p:txBody>
      </p:sp>
      <p:sp>
        <p:nvSpPr>
          <p:cNvPr id="6" name="Slide Number Placeholder 5">
            <a:extLst>
              <a:ext uri="{FF2B5EF4-FFF2-40B4-BE49-F238E27FC236}">
                <a16:creationId xmlns:a16="http://schemas.microsoft.com/office/drawing/2014/main" id="{87D3C1C0-774E-4CED-B1B2-47A46F0B8277}"/>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20</a:t>
            </a:fld>
            <a:endParaRPr lang="en-US"/>
          </a:p>
        </p:txBody>
      </p:sp>
    </p:spTree>
    <p:extLst>
      <p:ext uri="{BB962C8B-B14F-4D97-AF65-F5344CB8AC3E}">
        <p14:creationId xmlns:p14="http://schemas.microsoft.com/office/powerpoint/2010/main" val="1513583896"/>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Knowledge Review 3</a:t>
            </a:r>
          </a:p>
        </p:txBody>
      </p:sp>
      <p:sp>
        <p:nvSpPr>
          <p:cNvPr id="3" name="Content Placeholder 2">
            <a:extLst>
              <a:ext uri="{FF2B5EF4-FFF2-40B4-BE49-F238E27FC236}">
                <a16:creationId xmlns:a16="http://schemas.microsoft.com/office/drawing/2014/main" id="{836FBDAF-7638-42C2-9C77-084E8AB5102F}"/>
              </a:ext>
            </a:extLst>
          </p:cNvPr>
          <p:cNvSpPr>
            <a:spLocks noGrp="1"/>
          </p:cNvSpPr>
          <p:nvPr>
            <p:ph idx="1"/>
          </p:nvPr>
        </p:nvSpPr>
        <p:spPr/>
        <p:txBody>
          <a:bodyPr/>
          <a:lstStyle/>
          <a:p>
            <a:pPr fontAlgn="auto">
              <a:spcBef>
                <a:spcPct val="100000"/>
              </a:spcBef>
              <a:spcAft>
                <a:spcPts val="0"/>
              </a:spcAft>
              <a:buSzPct val="99000"/>
              <a:tabLst/>
            </a:pPr>
            <a:r>
              <a:rPr lang="en-US" kern="1200" dirty="0">
                <a:sym typeface="Arial"/>
              </a:rPr>
              <a:t>Based on the information presented, take a few minutes to explain the characteristics of the Core Capabilities.</a:t>
            </a:r>
          </a:p>
          <a:p>
            <a:pPr fontAlgn="auto">
              <a:spcBef>
                <a:spcPct val="100000"/>
              </a:spcBef>
              <a:spcAft>
                <a:spcPts val="0"/>
              </a:spcAft>
              <a:buSzPct val="99000"/>
              <a:tabLst/>
            </a:pPr>
            <a:r>
              <a:rPr lang="en-US" kern="1200" dirty="0">
                <a:sym typeface="Arial"/>
              </a:rPr>
              <a:t>Be prepared to discuss your answer. </a:t>
            </a:r>
            <a:endParaRPr lang="en-US" dirty="0"/>
          </a:p>
        </p:txBody>
      </p:sp>
      <p:sp>
        <p:nvSpPr>
          <p:cNvPr id="6" name="Slide Number Placeholder 5">
            <a:extLst>
              <a:ext uri="{FF2B5EF4-FFF2-40B4-BE49-F238E27FC236}">
                <a16:creationId xmlns:a16="http://schemas.microsoft.com/office/drawing/2014/main" id="{07603AE3-A01D-4ED3-9B04-19A890286EB2}"/>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21</a:t>
            </a:fld>
            <a:endParaRPr lang="en-US"/>
          </a:p>
        </p:txBody>
      </p:sp>
    </p:spTree>
    <p:extLst>
      <p:ext uri="{BB962C8B-B14F-4D97-AF65-F5344CB8AC3E}">
        <p14:creationId xmlns:p14="http://schemas.microsoft.com/office/powerpoint/2010/main" val="2078151129"/>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Guiding Principles for Response</a:t>
            </a:r>
          </a:p>
        </p:txBody>
      </p:sp>
      <p:sp>
        <p:nvSpPr>
          <p:cNvPr id="3" name="Content Placeholder 2">
            <a:extLst>
              <a:ext uri="{FF2B5EF4-FFF2-40B4-BE49-F238E27FC236}">
                <a16:creationId xmlns:a16="http://schemas.microsoft.com/office/drawing/2014/main" id="{51E5382B-F2B3-4AEF-AD9C-B896E729C874}"/>
              </a:ext>
            </a:extLst>
          </p:cNvPr>
          <p:cNvSpPr>
            <a:spLocks noGrp="1"/>
          </p:cNvSpPr>
          <p:nvPr>
            <p:ph idx="1"/>
          </p:nvPr>
        </p:nvSpPr>
        <p:spPr/>
        <p:txBody>
          <a:bodyPr>
            <a:normAutofit fontScale="55000" lnSpcReduction="20000"/>
          </a:bodyPr>
          <a:lstStyle/>
          <a:p>
            <a:pPr>
              <a:spcBef>
                <a:spcPct val="100000"/>
              </a:spcBef>
            </a:pPr>
            <a:r>
              <a:rPr lang="en-US" dirty="0">
                <a:sym typeface="Arial"/>
              </a:rPr>
              <a:t>Now that you have a general understanding of National Preparedness doctrine and the context it provides for the Response mission area, let’s take a closer look at the principles on which Response doctrine is based. </a:t>
            </a:r>
          </a:p>
          <a:p>
            <a:pPr>
              <a:spcBef>
                <a:spcPct val="100000"/>
              </a:spcBef>
            </a:pPr>
            <a:r>
              <a:rPr lang="en-US" dirty="0">
                <a:sym typeface="Arial"/>
              </a:rPr>
              <a:t>Response doctrine defines basic roles, responsibilities, and operational concepts for Response across all levels of government and with the private sector and nongovernmental organizations. </a:t>
            </a:r>
          </a:p>
          <a:p>
            <a:pPr>
              <a:spcBef>
                <a:spcPct val="100000"/>
              </a:spcBef>
            </a:pPr>
            <a:r>
              <a:rPr lang="en-US" dirty="0">
                <a:sym typeface="Arial"/>
              </a:rPr>
              <a:t>It is important to remember that the overarching objective of Response activities is ensuring life safety, protecting property and the environment, stabilizing the incident, and providing for basic human needs. Stabilization of the seven Community Lifelines reduces threats to public health and safety, or economic security. Let’s review the five guiding principles that establish fundamental doctrine for the Response mission </a:t>
            </a:r>
            <a:r>
              <a:rPr lang="en-US" dirty="0" err="1">
                <a:sym typeface="Arial"/>
              </a:rPr>
              <a:t>area:</a:t>
            </a:r>
            <a:r>
              <a:rPr lang="en-US" kern="1200" dirty="0" err="1">
                <a:sym typeface="Arial"/>
              </a:rPr>
              <a:t>Engaged</a:t>
            </a:r>
            <a:r>
              <a:rPr lang="en-US" kern="1200" dirty="0">
                <a:sym typeface="Arial"/>
              </a:rPr>
              <a:t> Partnership </a:t>
            </a:r>
          </a:p>
          <a:p>
            <a:pPr marL="254000" lvl="1" indent="-254000" fontAlgn="auto">
              <a:spcBef>
                <a:spcPct val="100000"/>
              </a:spcBef>
              <a:spcAft>
                <a:spcPts val="0"/>
              </a:spcAft>
              <a:buSzPct val="99000"/>
              <a:buFont typeface="Arial"/>
              <a:buChar char="•"/>
              <a:tabLst/>
            </a:pPr>
            <a:r>
              <a:rPr lang="en-US" kern="1200" dirty="0">
                <a:ea typeface="+mn-ea"/>
                <a:sym typeface="Arial"/>
              </a:rPr>
              <a:t>Tiered Response</a:t>
            </a:r>
          </a:p>
          <a:p>
            <a:pPr marL="254000" lvl="1" indent="-254000" fontAlgn="auto">
              <a:spcBef>
                <a:spcPct val="100000"/>
              </a:spcBef>
              <a:spcAft>
                <a:spcPts val="0"/>
              </a:spcAft>
              <a:buSzPct val="99000"/>
              <a:buFont typeface="Arial"/>
              <a:buChar char="•"/>
              <a:tabLst/>
            </a:pPr>
            <a:r>
              <a:rPr lang="en-US" kern="1200" dirty="0">
                <a:ea typeface="+mn-ea"/>
                <a:sym typeface="Arial"/>
              </a:rPr>
              <a:t>Scalable, Flexible, and Adaptable Operational Capabilities</a:t>
            </a:r>
          </a:p>
          <a:p>
            <a:pPr marL="254000" lvl="1" indent="-254000" fontAlgn="auto">
              <a:spcBef>
                <a:spcPct val="100000"/>
              </a:spcBef>
              <a:spcAft>
                <a:spcPts val="0"/>
              </a:spcAft>
              <a:buSzPct val="99000"/>
              <a:buFont typeface="Arial"/>
              <a:buChar char="•"/>
              <a:tabLst/>
            </a:pPr>
            <a:r>
              <a:rPr lang="en-US" kern="1200" dirty="0">
                <a:ea typeface="+mn-ea"/>
                <a:sym typeface="Arial"/>
              </a:rPr>
              <a:t>Unity of Effort Through Unified Command</a:t>
            </a:r>
          </a:p>
          <a:p>
            <a:pPr marL="254000" lvl="1" indent="-254000" fontAlgn="auto">
              <a:spcBef>
                <a:spcPct val="100000"/>
              </a:spcBef>
              <a:spcAft>
                <a:spcPts val="0"/>
              </a:spcAft>
              <a:buSzPct val="99000"/>
              <a:buFont typeface="Arial"/>
              <a:buChar char="•"/>
              <a:tabLst/>
            </a:pPr>
            <a:r>
              <a:rPr lang="en-US" kern="1200" dirty="0">
                <a:ea typeface="+mn-ea"/>
                <a:sym typeface="Arial"/>
              </a:rPr>
              <a:t>Readiness to Act</a:t>
            </a:r>
            <a:endParaRPr lang="en-US" dirty="0"/>
          </a:p>
        </p:txBody>
      </p:sp>
      <p:sp>
        <p:nvSpPr>
          <p:cNvPr id="6" name="Slide Number Placeholder 5">
            <a:extLst>
              <a:ext uri="{FF2B5EF4-FFF2-40B4-BE49-F238E27FC236}">
                <a16:creationId xmlns:a16="http://schemas.microsoft.com/office/drawing/2014/main" id="{72961B6D-3925-41C7-8620-5E293D6457B0}"/>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22</a:t>
            </a:fld>
            <a:endParaRPr lang="en-US"/>
          </a:p>
        </p:txBody>
      </p:sp>
    </p:spTree>
    <p:extLst>
      <p:ext uri="{BB962C8B-B14F-4D97-AF65-F5344CB8AC3E}">
        <p14:creationId xmlns:p14="http://schemas.microsoft.com/office/powerpoint/2010/main" val="574907507"/>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Engaged Partnership</a:t>
            </a:r>
          </a:p>
        </p:txBody>
      </p:sp>
      <p:sp>
        <p:nvSpPr>
          <p:cNvPr id="3" name="Content Placeholder 2">
            <a:extLst>
              <a:ext uri="{FF2B5EF4-FFF2-40B4-BE49-F238E27FC236}">
                <a16:creationId xmlns:a16="http://schemas.microsoft.com/office/drawing/2014/main" id="{FFF8C6FB-3AB6-4129-98B2-44B7EC9F5947}"/>
              </a:ext>
            </a:extLst>
          </p:cNvPr>
          <p:cNvSpPr>
            <a:spLocks noGrp="1"/>
          </p:cNvSpPr>
          <p:nvPr>
            <p:ph idx="1"/>
          </p:nvPr>
        </p:nvSpPr>
        <p:spPr/>
        <p:txBody>
          <a:bodyPr>
            <a:normAutofit fontScale="77500" lnSpcReduction="20000"/>
          </a:bodyPr>
          <a:lstStyle/>
          <a:p>
            <a:pPr fontAlgn="auto">
              <a:spcBef>
                <a:spcPct val="100000"/>
              </a:spcBef>
              <a:spcAft>
                <a:spcPts val="0"/>
              </a:spcAft>
              <a:buSzPct val="99000"/>
              <a:tabLst/>
            </a:pPr>
            <a:r>
              <a:rPr lang="en-US" kern="1200" dirty="0">
                <a:sym typeface="Arial"/>
              </a:rPr>
              <a:t>Effective partnership relies on engaging the whole community in preparing for and responding to disasters in order to manage risk to communities and infrastructure.</a:t>
            </a:r>
          </a:p>
          <a:p>
            <a:pPr fontAlgn="auto">
              <a:spcBef>
                <a:spcPct val="100000"/>
              </a:spcBef>
              <a:spcAft>
                <a:spcPts val="0"/>
              </a:spcAft>
              <a:buSzPct val="99000"/>
              <a:tabLst/>
            </a:pPr>
            <a:r>
              <a:rPr lang="en-US" kern="1200" dirty="0">
                <a:sym typeface="Arial"/>
              </a:rPr>
              <a:t>Those who lead emergency response efforts must communicate and support engagement with the whole community by developing shared goals and aligning capabilities to reduce the risk of any jurisdiction being overwhelmed in times of crisis. Layered mutually supporting capabilities of individuals, communities, the private sector, Non-government Organizations (NGOs), and governments at all levels allow for coordinated planning in times of calm and effective response in times of crisis.</a:t>
            </a:r>
          </a:p>
          <a:p>
            <a:pPr fontAlgn="auto">
              <a:spcBef>
                <a:spcPct val="100000"/>
              </a:spcBef>
              <a:spcAft>
                <a:spcPts val="0"/>
              </a:spcAft>
              <a:buSzPct val="99000"/>
              <a:tabLst/>
            </a:pPr>
            <a:r>
              <a:rPr lang="en-US" kern="1200" dirty="0">
                <a:sym typeface="Arial"/>
              </a:rPr>
              <a:t>Now let’s look at an example that demonstrates the concept of engaged partnership. </a:t>
            </a:r>
            <a:endParaRPr lang="en-US" dirty="0"/>
          </a:p>
        </p:txBody>
      </p:sp>
      <p:sp>
        <p:nvSpPr>
          <p:cNvPr id="6" name="Slide Number Placeholder 5">
            <a:extLst>
              <a:ext uri="{FF2B5EF4-FFF2-40B4-BE49-F238E27FC236}">
                <a16:creationId xmlns:a16="http://schemas.microsoft.com/office/drawing/2014/main" id="{8EF3502E-E20E-4051-9AF6-6C7E30EDD8F3}"/>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23</a:t>
            </a:fld>
            <a:endParaRPr lang="en-US"/>
          </a:p>
        </p:txBody>
      </p:sp>
    </p:spTree>
    <p:extLst>
      <p:ext uri="{BB962C8B-B14F-4D97-AF65-F5344CB8AC3E}">
        <p14:creationId xmlns:p14="http://schemas.microsoft.com/office/powerpoint/2010/main" val="1273632149"/>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Engaged Partnership Example</a:t>
            </a:r>
          </a:p>
        </p:txBody>
      </p:sp>
      <p:sp>
        <p:nvSpPr>
          <p:cNvPr id="3" name="Content Placeholder 2">
            <a:extLst>
              <a:ext uri="{FF2B5EF4-FFF2-40B4-BE49-F238E27FC236}">
                <a16:creationId xmlns:a16="http://schemas.microsoft.com/office/drawing/2014/main" id="{D1635479-BE1C-418B-BB10-AFC3893A82CD}"/>
              </a:ext>
            </a:extLst>
          </p:cNvPr>
          <p:cNvSpPr>
            <a:spLocks noGrp="1"/>
          </p:cNvSpPr>
          <p:nvPr>
            <p:ph idx="1"/>
          </p:nvPr>
        </p:nvSpPr>
        <p:spPr/>
        <p:txBody>
          <a:bodyPr>
            <a:normAutofit fontScale="62500" lnSpcReduction="20000"/>
          </a:bodyPr>
          <a:lstStyle/>
          <a:p>
            <a:pPr fontAlgn="auto">
              <a:spcBef>
                <a:spcPct val="100000"/>
              </a:spcBef>
              <a:buSzPct val="99000"/>
              <a:tabLst/>
            </a:pPr>
            <a:r>
              <a:rPr lang="en-US" kern="1200" dirty="0">
                <a:sym typeface="Arial"/>
              </a:rPr>
              <a:t>In the wake of the tornado that hit Joplin, Missouri in May 2011, every available agency and resource was deployed to assist in response and recovery from the devastating event. A wide array of private businesses participated in that effort:</a:t>
            </a:r>
          </a:p>
          <a:p>
            <a:pPr marL="254000" lvl="1" indent="-254000" fontAlgn="auto">
              <a:spcBef>
                <a:spcPct val="100000"/>
              </a:spcBef>
              <a:buSzPct val="99000"/>
              <a:buFont typeface="Arial"/>
              <a:buChar char="•"/>
              <a:tabLst/>
            </a:pPr>
            <a:r>
              <a:rPr lang="en-US" kern="1200" dirty="0">
                <a:ea typeface="+mn-ea"/>
                <a:sym typeface="Arial"/>
              </a:rPr>
              <a:t>Home improvement stores delivered relief and cleanup supplies that were contributed by other private-sector suppliers. These businesses also partnered with a commercial airline to fly in volunteers. </a:t>
            </a:r>
          </a:p>
          <a:p>
            <a:pPr marL="254000" lvl="1" indent="-254000" fontAlgn="auto">
              <a:spcBef>
                <a:spcPct val="100000"/>
              </a:spcBef>
              <a:buSzPct val="99000"/>
              <a:buFont typeface="Arial"/>
              <a:buChar char="•"/>
              <a:tabLst/>
            </a:pPr>
            <a:r>
              <a:rPr lang="en-US" kern="1200" dirty="0">
                <a:ea typeface="+mn-ea"/>
                <a:sym typeface="Arial"/>
              </a:rPr>
              <a:t>Utility companies teamed up to restore power more quickly to the area. </a:t>
            </a:r>
          </a:p>
          <a:p>
            <a:pPr marL="254000" lvl="1" indent="-254000" fontAlgn="auto">
              <a:spcBef>
                <a:spcPct val="100000"/>
              </a:spcBef>
              <a:buSzPct val="99000"/>
              <a:buFont typeface="Arial"/>
              <a:buChar char="•"/>
              <a:tabLst/>
            </a:pPr>
            <a:r>
              <a:rPr lang="en-US" kern="1200" dirty="0">
                <a:ea typeface="+mn-ea"/>
                <a:sym typeface="Arial"/>
              </a:rPr>
              <a:t>A telecommunications company provided wireless equipment to local emergency officials. </a:t>
            </a:r>
          </a:p>
          <a:p>
            <a:pPr marL="254000" lvl="1" indent="-254000" fontAlgn="auto">
              <a:spcBef>
                <a:spcPct val="100000"/>
              </a:spcBef>
              <a:buSzPct val="99000"/>
              <a:buFont typeface="Arial"/>
              <a:buChar char="•"/>
              <a:tabLst/>
            </a:pPr>
            <a:r>
              <a:rPr lang="en-US" kern="1200" dirty="0">
                <a:ea typeface="+mn-ea"/>
                <a:sym typeface="Arial"/>
              </a:rPr>
              <a:t>A development firm worked with the Joplin City Council to attract private investors for reconstruction projects. </a:t>
            </a:r>
          </a:p>
          <a:p>
            <a:pPr>
              <a:spcBef>
                <a:spcPct val="100000"/>
              </a:spcBef>
              <a:buSzPct val="99000"/>
            </a:pPr>
            <a:r>
              <a:rPr lang="en-US" kern="1200" dirty="0">
                <a:sym typeface="Arial"/>
              </a:rPr>
              <a:t>Through this whole community approach, government and businesses coordinated their efforts to begin the response and rebuilding process in Joplin. </a:t>
            </a:r>
            <a:endParaRPr lang="en-US" dirty="0"/>
          </a:p>
        </p:txBody>
      </p:sp>
      <p:sp>
        <p:nvSpPr>
          <p:cNvPr id="6" name="Slide Number Placeholder 5">
            <a:extLst>
              <a:ext uri="{FF2B5EF4-FFF2-40B4-BE49-F238E27FC236}">
                <a16:creationId xmlns:a16="http://schemas.microsoft.com/office/drawing/2014/main" id="{7B7858A8-5343-4A43-908B-6D15376A9F15}"/>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24</a:t>
            </a:fld>
            <a:endParaRPr lang="en-US"/>
          </a:p>
        </p:txBody>
      </p:sp>
    </p:spTree>
    <p:extLst>
      <p:ext uri="{BB962C8B-B14F-4D97-AF65-F5344CB8AC3E}">
        <p14:creationId xmlns:p14="http://schemas.microsoft.com/office/powerpoint/2010/main" val="509341852"/>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Tiered Response</a:t>
            </a:r>
          </a:p>
        </p:txBody>
      </p:sp>
      <p:sp>
        <p:nvSpPr>
          <p:cNvPr id="3" name="Content Placeholder 2">
            <a:extLst>
              <a:ext uri="{FF2B5EF4-FFF2-40B4-BE49-F238E27FC236}">
                <a16:creationId xmlns:a16="http://schemas.microsoft.com/office/drawing/2014/main" id="{82760C95-1617-4EFB-8F13-068C61070BE5}"/>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n-US" kern="1200" dirty="0">
                <a:sym typeface="Arial"/>
              </a:rPr>
              <a:t>A basic premise of the National Response Framework is that incidents are generally handled at the lowest jurisdictional level possible. Incidents begin and end locally, and most are managed at that level as well. </a:t>
            </a:r>
          </a:p>
          <a:p>
            <a:pPr fontAlgn="auto">
              <a:spcBef>
                <a:spcPct val="100000"/>
              </a:spcBef>
              <a:spcAft>
                <a:spcPts val="0"/>
              </a:spcAft>
              <a:buSzPct val="99000"/>
              <a:tabLst/>
            </a:pPr>
            <a:r>
              <a:rPr lang="en-US" kern="1200" dirty="0">
                <a:sym typeface="Arial"/>
              </a:rPr>
              <a:t>Many incidents require unified response from local agencies, the private sector, and nongovernmental organizations. Other incidents may require additional support from neighboring jurisdictions or the state.</a:t>
            </a:r>
          </a:p>
          <a:p>
            <a:pPr fontAlgn="auto">
              <a:spcBef>
                <a:spcPct val="100000"/>
              </a:spcBef>
              <a:spcAft>
                <a:spcPts val="0"/>
              </a:spcAft>
              <a:buSzPct val="99000"/>
              <a:tabLst/>
            </a:pPr>
            <a:r>
              <a:rPr lang="en-US" kern="1200" dirty="0">
                <a:sym typeface="Arial"/>
              </a:rPr>
              <a:t>A small number require Federal support. National response protocols recognize this and are structured to provide additional, tiered levels of support. </a:t>
            </a:r>
          </a:p>
          <a:p>
            <a:pPr fontAlgn="auto">
              <a:spcBef>
                <a:spcPct val="100000"/>
              </a:spcBef>
              <a:spcAft>
                <a:spcPts val="0"/>
              </a:spcAft>
              <a:buSzPct val="99000"/>
              <a:tabLst/>
            </a:pPr>
            <a:r>
              <a:rPr lang="en-US" kern="1200" dirty="0">
                <a:sym typeface="Arial"/>
              </a:rPr>
              <a:t>When all levels of government become engaged, a response is federally supported, state managed, and locally executed, with tribes, territories, and insular area governments often managing the response, as well.</a:t>
            </a:r>
          </a:p>
          <a:p>
            <a:pPr fontAlgn="auto">
              <a:spcBef>
                <a:spcPct val="100000"/>
              </a:spcBef>
              <a:spcAft>
                <a:spcPts val="0"/>
              </a:spcAft>
              <a:buSzPct val="99000"/>
              <a:tabLst/>
            </a:pPr>
            <a:r>
              <a:rPr lang="en-US" kern="1200" dirty="0">
                <a:sym typeface="Arial"/>
              </a:rPr>
              <a:t> </a:t>
            </a:r>
            <a:endParaRPr lang="en-US" dirty="0"/>
          </a:p>
        </p:txBody>
      </p:sp>
      <p:sp>
        <p:nvSpPr>
          <p:cNvPr id="6" name="Slide Number Placeholder 5">
            <a:extLst>
              <a:ext uri="{FF2B5EF4-FFF2-40B4-BE49-F238E27FC236}">
                <a16:creationId xmlns:a16="http://schemas.microsoft.com/office/drawing/2014/main" id="{932BC85C-5444-4E61-81CE-931D16E1A924}"/>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25</a:t>
            </a:fld>
            <a:endParaRPr lang="en-US"/>
          </a:p>
        </p:txBody>
      </p:sp>
    </p:spTree>
    <p:extLst>
      <p:ext uri="{BB962C8B-B14F-4D97-AF65-F5344CB8AC3E}">
        <p14:creationId xmlns:p14="http://schemas.microsoft.com/office/powerpoint/2010/main" val="3910618798"/>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Tiered Response Example</a:t>
            </a:r>
          </a:p>
        </p:txBody>
      </p:sp>
      <p:sp>
        <p:nvSpPr>
          <p:cNvPr id="3" name="Content Placeholder 2">
            <a:extLst>
              <a:ext uri="{FF2B5EF4-FFF2-40B4-BE49-F238E27FC236}">
                <a16:creationId xmlns:a16="http://schemas.microsoft.com/office/drawing/2014/main" id="{33D8CAA8-D789-4DD1-9559-ED24BC67ED2F}"/>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n-US" kern="1200" dirty="0">
                <a:sym typeface="Arial"/>
              </a:rPr>
              <a:t>In Illinois, mutual aid for multiagency or multi-jurisdictional response is provided through the Mutual Aid Box Alarm System (MABAS). Equipment, personnel, or services that are provided under the MABAS agreement are shared between municipalities at no cost. In the event there are expenses recovered from the responsible party, those funds are equitably distributed. In addition, emergency personnel who respond to the emergency remain employees of their initial department or agency.</a:t>
            </a:r>
          </a:p>
          <a:p>
            <a:pPr fontAlgn="auto">
              <a:spcBef>
                <a:spcPct val="100000"/>
              </a:spcBef>
              <a:spcAft>
                <a:spcPts val="0"/>
              </a:spcAft>
              <a:buSzPct val="99000"/>
              <a:tabLst/>
            </a:pPr>
            <a:r>
              <a:rPr lang="en-US" kern="1200" dirty="0">
                <a:sym typeface="Arial"/>
              </a:rPr>
              <a:t>MABAS may be activated for larger incidents under the Illinois Emergency Management Agency’s statewide mutual aid plan. The statewide plan allows for resource deployment to a stricken area while leaving at least 80 percent of local resources in place to respond to ongoing, routine local emergencies.</a:t>
            </a:r>
          </a:p>
          <a:p>
            <a:pPr fontAlgn="auto">
              <a:spcBef>
                <a:spcPct val="100000"/>
              </a:spcBef>
              <a:spcAft>
                <a:spcPts val="0"/>
              </a:spcAft>
              <a:buSzPct val="99000"/>
              <a:tabLst/>
            </a:pPr>
            <a:r>
              <a:rPr lang="en-US" kern="1200" dirty="0">
                <a:sym typeface="Arial"/>
              </a:rPr>
              <a:t>The MABAS system is organized in divisions, roughly along county lines, and the vast majority of firefighters in Illinois participate in the system. Several surrounding States—Wisconsin, Iowa, and others—also use MABAS, and the groundwork is being laid throughout the Great Lakes region to establish a compatible mutual aid system modeled after MABAS.</a:t>
            </a:r>
            <a:endParaRPr lang="en-US" dirty="0"/>
          </a:p>
        </p:txBody>
      </p:sp>
      <p:sp>
        <p:nvSpPr>
          <p:cNvPr id="6" name="Slide Number Placeholder 5">
            <a:extLst>
              <a:ext uri="{FF2B5EF4-FFF2-40B4-BE49-F238E27FC236}">
                <a16:creationId xmlns:a16="http://schemas.microsoft.com/office/drawing/2014/main" id="{6EE20739-D2E9-4F33-9C31-909A5BAA2223}"/>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26</a:t>
            </a:fld>
            <a:endParaRPr lang="en-US"/>
          </a:p>
        </p:txBody>
      </p:sp>
    </p:spTree>
    <p:extLst>
      <p:ext uri="{BB962C8B-B14F-4D97-AF65-F5344CB8AC3E}">
        <p14:creationId xmlns:p14="http://schemas.microsoft.com/office/powerpoint/2010/main" val="2458715508"/>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Scalable, Flexible, and Adaptable Operational Capabilities</a:t>
            </a:r>
          </a:p>
        </p:txBody>
      </p:sp>
      <p:sp>
        <p:nvSpPr>
          <p:cNvPr id="3" name="Content Placeholder 2">
            <a:extLst>
              <a:ext uri="{FF2B5EF4-FFF2-40B4-BE49-F238E27FC236}">
                <a16:creationId xmlns:a16="http://schemas.microsoft.com/office/drawing/2014/main" id="{CC7E3CE8-983D-424A-9A72-F284874C95C5}"/>
              </a:ext>
            </a:extLst>
          </p:cNvPr>
          <p:cNvSpPr>
            <a:spLocks noGrp="1"/>
          </p:cNvSpPr>
          <p:nvPr>
            <p:ph idx="1"/>
          </p:nvPr>
        </p:nvSpPr>
        <p:spPr/>
        <p:txBody>
          <a:bodyPr>
            <a:normAutofit fontScale="77500" lnSpcReduction="20000"/>
          </a:bodyPr>
          <a:lstStyle/>
          <a:p>
            <a:pPr fontAlgn="auto">
              <a:spcBef>
                <a:spcPct val="100000"/>
              </a:spcBef>
              <a:spcAft>
                <a:spcPts val="0"/>
              </a:spcAft>
              <a:buSzPct val="99000"/>
              <a:tabLst/>
            </a:pPr>
            <a:r>
              <a:rPr lang="en-US" kern="1200" dirty="0">
                <a:sym typeface="Arial"/>
              </a:rPr>
              <a:t>As incidents change in size, scope, and complexity, response efforts must adapt to meet evolving requirements. The number, type, and sources of resources must be able to expand rapidly to meet the changing needs associated with a given incident and its cascading effects. The National Incident Management System (NIMS) concepts and principles add this flexibility when dealing with an incident. </a:t>
            </a:r>
          </a:p>
          <a:p>
            <a:pPr fontAlgn="auto">
              <a:spcBef>
                <a:spcPct val="100000"/>
              </a:spcBef>
              <a:spcAft>
                <a:spcPts val="0"/>
              </a:spcAft>
              <a:buSzPct val="99000"/>
              <a:tabLst/>
            </a:pPr>
            <a:r>
              <a:rPr lang="en-US" kern="1200" dirty="0">
                <a:sym typeface="Arial"/>
              </a:rPr>
              <a:t>As needs grow and change, response processes must remain nimble and adaptable. The structures and processes described in the NRF must be able to surge resources from the whole community. </a:t>
            </a:r>
          </a:p>
          <a:p>
            <a:pPr fontAlgn="auto">
              <a:spcBef>
                <a:spcPct val="100000"/>
              </a:spcBef>
              <a:spcAft>
                <a:spcPts val="0"/>
              </a:spcAft>
              <a:buSzPct val="99000"/>
              <a:tabLst/>
            </a:pPr>
            <a:r>
              <a:rPr lang="en-US" kern="1200" dirty="0">
                <a:sym typeface="Arial"/>
              </a:rPr>
              <a:t>As incidents stabilize, response efforts must be flexible in order to move toward recovery outcomes. </a:t>
            </a:r>
            <a:endParaRPr lang="en-US" dirty="0"/>
          </a:p>
        </p:txBody>
      </p:sp>
      <p:sp>
        <p:nvSpPr>
          <p:cNvPr id="6" name="Slide Number Placeholder 5">
            <a:extLst>
              <a:ext uri="{FF2B5EF4-FFF2-40B4-BE49-F238E27FC236}">
                <a16:creationId xmlns:a16="http://schemas.microsoft.com/office/drawing/2014/main" id="{8EA0889C-A831-4A4D-828C-6CD7E21287EF}"/>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27</a:t>
            </a:fld>
            <a:endParaRPr lang="en-US"/>
          </a:p>
        </p:txBody>
      </p:sp>
    </p:spTree>
    <p:extLst>
      <p:ext uri="{BB962C8B-B14F-4D97-AF65-F5344CB8AC3E}">
        <p14:creationId xmlns:p14="http://schemas.microsoft.com/office/powerpoint/2010/main" val="351395524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Scalable, Flexible, and Adaptable Operational Capabilities Example</a:t>
            </a:r>
          </a:p>
        </p:txBody>
      </p:sp>
      <p:sp>
        <p:nvSpPr>
          <p:cNvPr id="3" name="Content Placeholder 2">
            <a:extLst>
              <a:ext uri="{FF2B5EF4-FFF2-40B4-BE49-F238E27FC236}">
                <a16:creationId xmlns:a16="http://schemas.microsoft.com/office/drawing/2014/main" id="{6C3836A7-1202-4F37-8B33-4984E5F777E1}"/>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n-US" kern="1200" dirty="0">
                <a:sym typeface="Arial"/>
              </a:rPr>
              <a:t>Based on lessons learned from the 9/11 attacks, the New York City Fire Department (FDNY) established and trained Incident Management Teams (IMTs). </a:t>
            </a:r>
          </a:p>
          <a:p>
            <a:pPr fontAlgn="auto">
              <a:spcBef>
                <a:spcPct val="100000"/>
              </a:spcBef>
              <a:spcAft>
                <a:spcPts val="0"/>
              </a:spcAft>
              <a:buSzPct val="99000"/>
              <a:tabLst/>
            </a:pPr>
            <a:r>
              <a:rPr lang="en-US" kern="1200" dirty="0">
                <a:sym typeface="Arial"/>
              </a:rPr>
              <a:t>The IMTs are designed to provide operational capabilities to ensure that the Department has continuous coverage during prolonged incidents. Each team member is trained and credentialed to assume specific Incident Command System (ICS) functions. </a:t>
            </a:r>
          </a:p>
          <a:p>
            <a:pPr fontAlgn="auto">
              <a:spcBef>
                <a:spcPct val="100000"/>
              </a:spcBef>
              <a:spcAft>
                <a:spcPts val="0"/>
              </a:spcAft>
              <a:buSzPct val="99000"/>
              <a:tabLst/>
            </a:pPr>
            <a:r>
              <a:rPr lang="en-US" kern="1200" dirty="0">
                <a:sym typeface="Arial"/>
              </a:rPr>
              <a:t>When Hurricane Katrina made landfall in August 2005 in Louisiana and Mississippi, FDNY had enough trained personnel to deploy a full IMT to assist in the response. During Hurricane Sandy in 2012, with the crisis closer to home, an IMT oversaw the response during and after the storm. </a:t>
            </a:r>
          </a:p>
          <a:p>
            <a:pPr fontAlgn="auto">
              <a:spcBef>
                <a:spcPct val="100000"/>
              </a:spcBef>
              <a:spcAft>
                <a:spcPts val="0"/>
              </a:spcAft>
              <a:buSzPct val="99000"/>
              <a:tabLst/>
            </a:pPr>
            <a:r>
              <a:rPr lang="en-US" kern="1200" dirty="0">
                <a:sym typeface="Arial"/>
              </a:rPr>
              <a:t>The FDNY IMTs demonstrated scalable, flexible, and adaptable capabilities by responding to incidents of different size, location, and complexity.</a:t>
            </a:r>
            <a:endParaRPr lang="en-US" dirty="0"/>
          </a:p>
        </p:txBody>
      </p:sp>
      <p:sp>
        <p:nvSpPr>
          <p:cNvPr id="6" name="Slide Number Placeholder 5">
            <a:extLst>
              <a:ext uri="{FF2B5EF4-FFF2-40B4-BE49-F238E27FC236}">
                <a16:creationId xmlns:a16="http://schemas.microsoft.com/office/drawing/2014/main" id="{B4370066-F55A-4A6F-9C8D-7D5900649420}"/>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28</a:t>
            </a:fld>
            <a:endParaRPr lang="en-US"/>
          </a:p>
        </p:txBody>
      </p:sp>
    </p:spTree>
    <p:extLst>
      <p:ext uri="{BB962C8B-B14F-4D97-AF65-F5344CB8AC3E}">
        <p14:creationId xmlns:p14="http://schemas.microsoft.com/office/powerpoint/2010/main" val="1924164633"/>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Unity of Effort Through Unified Demand</a:t>
            </a:r>
          </a:p>
        </p:txBody>
      </p:sp>
      <p:sp>
        <p:nvSpPr>
          <p:cNvPr id="3" name="Content Placeholder 2">
            <a:extLst>
              <a:ext uri="{FF2B5EF4-FFF2-40B4-BE49-F238E27FC236}">
                <a16:creationId xmlns:a16="http://schemas.microsoft.com/office/drawing/2014/main" id="{C47450B7-39D9-491C-9718-6B185B74DF4E}"/>
              </a:ext>
            </a:extLst>
          </p:cNvPr>
          <p:cNvSpPr>
            <a:spLocks noGrp="1"/>
          </p:cNvSpPr>
          <p:nvPr>
            <p:ph sz="quarter" idx="13"/>
          </p:nvPr>
        </p:nvSpPr>
        <p:spPr>
          <a:xfrm>
            <a:off x="457200" y="1026594"/>
            <a:ext cx="8229600" cy="2516705"/>
          </a:xfrm>
        </p:spPr>
        <p:txBody>
          <a:bodyPr>
            <a:noAutofit/>
          </a:bodyPr>
          <a:lstStyle/>
          <a:p>
            <a:pPr fontAlgn="auto">
              <a:spcBef>
                <a:spcPts val="1200"/>
              </a:spcBef>
              <a:spcAft>
                <a:spcPts val="0"/>
              </a:spcAft>
              <a:buSzPct val="99000"/>
              <a:tabLst/>
            </a:pPr>
            <a:r>
              <a:rPr lang="en-US" sz="1100" kern="1200" dirty="0">
                <a:sym typeface="Arial"/>
              </a:rPr>
              <a:t>Success requires unity of effort, which respects the chain of command of each participating organization while ensuring seamless coordination across jurisdictions in support of common objectives. </a:t>
            </a:r>
          </a:p>
          <a:p>
            <a:pPr fontAlgn="auto">
              <a:spcBef>
                <a:spcPts val="1200"/>
              </a:spcBef>
              <a:spcAft>
                <a:spcPts val="0"/>
              </a:spcAft>
              <a:buSzPct val="99000"/>
              <a:tabLst/>
            </a:pPr>
            <a:r>
              <a:rPr lang="en-US" sz="1100" kern="1200" dirty="0">
                <a:sym typeface="Arial"/>
              </a:rPr>
              <a:t>As a team effort, Unified Command allows all agencies with jurisdictional authority and/or functional responsibility for the incident to provide joint support through mutually developed incident objectives and strategies. Each participating agency maintains its own authority, responsibility, and accountability. </a:t>
            </a:r>
          </a:p>
          <a:p>
            <a:pPr fontAlgn="auto">
              <a:spcBef>
                <a:spcPts val="1200"/>
              </a:spcBef>
              <a:spcAft>
                <a:spcPts val="0"/>
              </a:spcAft>
              <a:buSzPct val="99000"/>
              <a:tabLst/>
            </a:pPr>
            <a:r>
              <a:rPr lang="en-US" sz="1100" kern="1200" dirty="0">
                <a:sym typeface="Arial"/>
              </a:rPr>
              <a:t>Unified command is an Incident Command System (ICS) application used when more than one agency has jurisdiction or when incidents cross political jurisdictions. Agencies work together through the designated members of the unified command to establish a common set of objectives and strategies and a single Incident Action Plan. </a:t>
            </a:r>
          </a:p>
          <a:p>
            <a:pPr fontAlgn="auto">
              <a:spcBef>
                <a:spcPts val="1200"/>
              </a:spcBef>
              <a:spcAft>
                <a:spcPts val="0"/>
              </a:spcAft>
              <a:buSzPct val="99000"/>
              <a:tabLst/>
            </a:pPr>
            <a:r>
              <a:rPr lang="en-US" sz="1100" kern="1200" dirty="0">
                <a:sym typeface="Arial"/>
              </a:rPr>
              <a:t>As a team effort, unified command allows all agencies with jurisdictional authority and/or functional responsibility for the incident to provide joint support through mutually developed incident objectives and strategies established at the command level. Each participating agency maintains its own authority, responsibility, and accountability. </a:t>
            </a:r>
            <a:endParaRPr lang="en-US" sz="1100" dirty="0"/>
          </a:p>
        </p:txBody>
      </p:sp>
      <p:pic>
        <p:nvPicPr>
          <p:cNvPr id="9" name="Content Placeholder 8" descr="Unified Command Benefits. Collective, strategic approach. Joint priorities and resource allocation. Single plan and set of objectives. Improved information flow and coordination.">
            <a:extLst>
              <a:ext uri="{FF2B5EF4-FFF2-40B4-BE49-F238E27FC236}">
                <a16:creationId xmlns:a16="http://schemas.microsoft.com/office/drawing/2014/main" id="{06F0E017-2311-43F9-B93A-AB165AF526B3}"/>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3593726" y="3471863"/>
            <a:ext cx="1956548" cy="2233612"/>
          </a:xfrm>
          <a:prstGeom prst="rect">
            <a:avLst/>
          </a:prstGeom>
        </p:spPr>
      </p:pic>
      <p:sp>
        <p:nvSpPr>
          <p:cNvPr id="10" name="Slide Number Placeholder 9">
            <a:extLst>
              <a:ext uri="{FF2B5EF4-FFF2-40B4-BE49-F238E27FC236}">
                <a16:creationId xmlns:a16="http://schemas.microsoft.com/office/drawing/2014/main" id="{E14E9BB2-5674-43CD-9A02-37AD0E5CFC84}"/>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29</a:t>
            </a:fld>
            <a:endParaRPr lang="en-US"/>
          </a:p>
        </p:txBody>
      </p:sp>
    </p:spTree>
    <p:extLst>
      <p:ext uri="{BB962C8B-B14F-4D97-AF65-F5344CB8AC3E}">
        <p14:creationId xmlns:p14="http://schemas.microsoft.com/office/powerpoint/2010/main" val="16419339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Intended Audience </a:t>
            </a:r>
          </a:p>
        </p:txBody>
      </p:sp>
      <p:sp>
        <p:nvSpPr>
          <p:cNvPr id="3" name="Content Placeholder 2">
            <a:extLst>
              <a:ext uri="{FF2B5EF4-FFF2-40B4-BE49-F238E27FC236}">
                <a16:creationId xmlns:a16="http://schemas.microsoft.com/office/drawing/2014/main" id="{A956DD41-B330-415E-B44F-01D1D893AEEA}"/>
              </a:ext>
            </a:extLst>
          </p:cNvPr>
          <p:cNvSpPr>
            <a:spLocks noGrp="1"/>
          </p:cNvSpPr>
          <p:nvPr>
            <p:ph idx="1"/>
          </p:nvPr>
        </p:nvSpPr>
        <p:spPr/>
        <p:txBody>
          <a:bodyPr>
            <a:normAutofit fontScale="70000" lnSpcReduction="20000"/>
          </a:bodyPr>
          <a:lstStyle/>
          <a:p>
            <a:pPr fontAlgn="auto">
              <a:spcBef>
                <a:spcPct val="100000"/>
              </a:spcBef>
              <a:spcAft>
                <a:spcPts val="0"/>
              </a:spcAft>
              <a:buSzPct val="99000"/>
              <a:tabLst/>
            </a:pPr>
            <a:r>
              <a:rPr lang="en-US" kern="1200" dirty="0">
                <a:sym typeface="Arial"/>
              </a:rPr>
              <a:t>The National Response Framework is intended to provide guidance for the whole community. Within this broad audience, the National Response Framework focuses especially on those who are involved in delivering and applying the response core capabilities, including: </a:t>
            </a:r>
          </a:p>
          <a:p>
            <a:pPr marL="254000" lvl="1" indent="-254000" fontAlgn="auto">
              <a:spcBef>
                <a:spcPct val="100000"/>
              </a:spcBef>
              <a:spcAft>
                <a:spcPts val="0"/>
              </a:spcAft>
              <a:buSzPct val="99000"/>
              <a:buFont typeface="Arial"/>
              <a:buChar char="•"/>
              <a:tabLst/>
            </a:pPr>
            <a:r>
              <a:rPr lang="en-US" kern="1200" dirty="0">
                <a:ea typeface="+mn-ea"/>
                <a:sym typeface="Arial"/>
              </a:rPr>
              <a:t>Private sector partners</a:t>
            </a:r>
          </a:p>
          <a:p>
            <a:pPr marL="254000" lvl="1" indent="-254000" fontAlgn="auto">
              <a:spcBef>
                <a:spcPct val="100000"/>
              </a:spcBef>
              <a:spcAft>
                <a:spcPts val="0"/>
              </a:spcAft>
              <a:buSzPct val="99000"/>
              <a:buFont typeface="Arial"/>
              <a:buChar char="•"/>
              <a:tabLst/>
            </a:pPr>
            <a:r>
              <a:rPr lang="en-US" kern="1200" dirty="0">
                <a:ea typeface="+mn-ea"/>
                <a:sym typeface="Arial"/>
              </a:rPr>
              <a:t>Non-governmental organizations (NGOs)</a:t>
            </a:r>
          </a:p>
          <a:p>
            <a:pPr marL="254000" lvl="1" indent="-254000" fontAlgn="auto">
              <a:spcBef>
                <a:spcPct val="100000"/>
              </a:spcBef>
              <a:spcAft>
                <a:spcPts val="0"/>
              </a:spcAft>
              <a:buSzPct val="99000"/>
              <a:buFont typeface="Arial"/>
              <a:buChar char="•"/>
              <a:tabLst/>
            </a:pPr>
            <a:r>
              <a:rPr lang="en-US" kern="1200" dirty="0">
                <a:ea typeface="+mn-ea"/>
                <a:sym typeface="Arial"/>
              </a:rPr>
              <a:t>Government officials</a:t>
            </a:r>
          </a:p>
          <a:p>
            <a:pPr marL="254000" lvl="1" indent="-254000" fontAlgn="auto">
              <a:spcBef>
                <a:spcPct val="100000"/>
              </a:spcBef>
              <a:spcAft>
                <a:spcPts val="0"/>
              </a:spcAft>
              <a:buSzPct val="99000"/>
              <a:buFont typeface="Arial"/>
              <a:buChar char="•"/>
              <a:tabLst/>
            </a:pPr>
            <a:r>
              <a:rPr lang="en-US" kern="1200" dirty="0">
                <a:ea typeface="+mn-ea"/>
                <a:sym typeface="Arial"/>
              </a:rPr>
              <a:t>Community leaders</a:t>
            </a:r>
          </a:p>
          <a:p>
            <a:pPr marL="254000" lvl="1" indent="-254000" fontAlgn="auto">
              <a:spcBef>
                <a:spcPct val="100000"/>
              </a:spcBef>
              <a:spcAft>
                <a:spcPts val="0"/>
              </a:spcAft>
              <a:buSzPct val="99000"/>
              <a:buFont typeface="Arial"/>
              <a:buChar char="•"/>
              <a:tabLst/>
            </a:pPr>
            <a:r>
              <a:rPr lang="en-US" kern="1200" dirty="0">
                <a:ea typeface="+mn-ea"/>
                <a:sym typeface="Arial"/>
              </a:rPr>
              <a:t>Emergency management practitioners</a:t>
            </a:r>
          </a:p>
          <a:p>
            <a:pPr marL="254000" lvl="1" indent="-254000" fontAlgn="auto">
              <a:spcBef>
                <a:spcPct val="100000"/>
              </a:spcBef>
              <a:spcAft>
                <a:spcPts val="0"/>
              </a:spcAft>
              <a:buSzPct val="99000"/>
              <a:buFont typeface="Arial"/>
              <a:buChar char="•"/>
              <a:tabLst/>
            </a:pPr>
            <a:r>
              <a:rPr lang="en-US" kern="1200" dirty="0">
                <a:ea typeface="+mn-ea"/>
                <a:sym typeface="Arial"/>
              </a:rPr>
              <a:t>First responders </a:t>
            </a:r>
            <a:endParaRPr lang="en-US" dirty="0"/>
          </a:p>
        </p:txBody>
      </p:sp>
      <p:sp>
        <p:nvSpPr>
          <p:cNvPr id="6" name="Slide Number Placeholder 5">
            <a:extLst>
              <a:ext uri="{FF2B5EF4-FFF2-40B4-BE49-F238E27FC236}">
                <a16:creationId xmlns:a16="http://schemas.microsoft.com/office/drawing/2014/main" id="{02188278-47E0-41FC-A840-82BCA6D252A6}"/>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3</a:t>
            </a:fld>
            <a:endParaRPr lang="en-US"/>
          </a:p>
        </p:txBody>
      </p:sp>
    </p:spTree>
    <p:extLst>
      <p:ext uri="{BB962C8B-B14F-4D97-AF65-F5344CB8AC3E}">
        <p14:creationId xmlns:p14="http://schemas.microsoft.com/office/powerpoint/2010/main" val="103779024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Unity of Effort Through Unified Command Example</a:t>
            </a:r>
          </a:p>
        </p:txBody>
      </p:sp>
      <p:sp>
        <p:nvSpPr>
          <p:cNvPr id="3" name="Content Placeholder 2">
            <a:extLst>
              <a:ext uri="{FF2B5EF4-FFF2-40B4-BE49-F238E27FC236}">
                <a16:creationId xmlns:a16="http://schemas.microsoft.com/office/drawing/2014/main" id="{864221B8-902C-4957-996B-A795EC896658}"/>
              </a:ext>
            </a:extLst>
          </p:cNvPr>
          <p:cNvSpPr>
            <a:spLocks noGrp="1"/>
          </p:cNvSpPr>
          <p:nvPr>
            <p:ph idx="1"/>
          </p:nvPr>
        </p:nvSpPr>
        <p:spPr/>
        <p:txBody>
          <a:bodyPr>
            <a:normAutofit fontScale="70000" lnSpcReduction="20000"/>
          </a:bodyPr>
          <a:lstStyle/>
          <a:p>
            <a:pPr fontAlgn="auto">
              <a:spcBef>
                <a:spcPct val="100000"/>
              </a:spcBef>
              <a:spcAft>
                <a:spcPts val="0"/>
              </a:spcAft>
              <a:buSzPct val="99000"/>
              <a:tabLst/>
            </a:pPr>
            <a:r>
              <a:rPr lang="en-US" kern="1200" dirty="0">
                <a:sym typeface="Arial"/>
              </a:rPr>
              <a:t>Planned events in Boston can attract crowds of 1 million or more participants and spectators, providing an optimal environment to test and improve disaster plans. </a:t>
            </a:r>
          </a:p>
          <a:p>
            <a:pPr fontAlgn="auto">
              <a:spcBef>
                <a:spcPct val="100000"/>
              </a:spcBef>
              <a:spcAft>
                <a:spcPts val="0"/>
              </a:spcAft>
              <a:buSzPct val="99000"/>
              <a:tabLst/>
            </a:pPr>
            <a:r>
              <a:rPr lang="en-US" kern="1200" dirty="0">
                <a:sym typeface="Arial"/>
              </a:rPr>
              <a:t>Medical planners, led by Boston Emergency Medical Services, began treating special events as “planned disasters” during preparations for events such as the Boston Marathon. </a:t>
            </a:r>
          </a:p>
          <a:p>
            <a:pPr fontAlgn="auto">
              <a:spcBef>
                <a:spcPct val="100000"/>
              </a:spcBef>
              <a:spcAft>
                <a:spcPts val="0"/>
              </a:spcAft>
              <a:buSzPct val="99000"/>
              <a:tabLst/>
            </a:pPr>
            <a:r>
              <a:rPr lang="en-US" kern="1200" dirty="0">
                <a:sym typeface="Arial"/>
              </a:rPr>
              <a:t>Agencies and organizations involved adopted the Incident Command System, conducted planning and operations using unified command, and integrated aspects of the Region’s disaster plans into the event’s operations plan. </a:t>
            </a:r>
          </a:p>
          <a:p>
            <a:pPr fontAlgn="auto">
              <a:spcBef>
                <a:spcPct val="100000"/>
              </a:spcBef>
              <a:spcAft>
                <a:spcPts val="0"/>
              </a:spcAft>
              <a:buSzPct val="99000"/>
              <a:tabLst/>
            </a:pPr>
            <a:r>
              <a:rPr lang="en-US" kern="1200" dirty="0">
                <a:sym typeface="Arial"/>
              </a:rPr>
              <a:t>These preparations proved vital when bomb blasts ripped through the crowd at the 2013 Boston Marathon. Lives were saved that day through the united efforts of diverse agencies, medical services, and individual community members. </a:t>
            </a:r>
            <a:endParaRPr lang="en-US" dirty="0"/>
          </a:p>
        </p:txBody>
      </p:sp>
      <p:sp>
        <p:nvSpPr>
          <p:cNvPr id="6" name="Slide Number Placeholder 5">
            <a:extLst>
              <a:ext uri="{FF2B5EF4-FFF2-40B4-BE49-F238E27FC236}">
                <a16:creationId xmlns:a16="http://schemas.microsoft.com/office/drawing/2014/main" id="{7D335C2F-AE5B-4781-8B9C-66807D2A740F}"/>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30</a:t>
            </a:fld>
            <a:endParaRPr lang="en-US"/>
          </a:p>
        </p:txBody>
      </p:sp>
    </p:spTree>
    <p:extLst>
      <p:ext uri="{BB962C8B-B14F-4D97-AF65-F5344CB8AC3E}">
        <p14:creationId xmlns:p14="http://schemas.microsoft.com/office/powerpoint/2010/main" val="3563768516"/>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Readiness To Act</a:t>
            </a:r>
          </a:p>
        </p:txBody>
      </p:sp>
      <p:sp>
        <p:nvSpPr>
          <p:cNvPr id="3" name="Content Placeholder 2">
            <a:extLst>
              <a:ext uri="{FF2B5EF4-FFF2-40B4-BE49-F238E27FC236}">
                <a16:creationId xmlns:a16="http://schemas.microsoft.com/office/drawing/2014/main" id="{F18D41B2-2CD5-4881-8915-D532410DD592}"/>
              </a:ext>
            </a:extLst>
          </p:cNvPr>
          <p:cNvSpPr>
            <a:spLocks noGrp="1"/>
          </p:cNvSpPr>
          <p:nvPr>
            <p:ph idx="1"/>
          </p:nvPr>
        </p:nvSpPr>
        <p:spPr/>
        <p:txBody>
          <a:bodyPr>
            <a:normAutofit fontScale="92500" lnSpcReduction="20000"/>
          </a:bodyPr>
          <a:lstStyle/>
          <a:p>
            <a:pPr fontAlgn="auto">
              <a:spcBef>
                <a:spcPct val="100000"/>
              </a:spcBef>
              <a:spcAft>
                <a:spcPts val="0"/>
              </a:spcAft>
              <a:buSzPct val="99000"/>
              <a:tabLst/>
            </a:pPr>
            <a:r>
              <a:rPr lang="en-US" kern="1200" dirty="0">
                <a:sym typeface="Arial"/>
              </a:rPr>
              <a:t>Effective response requires a readiness to act that is balanced with an understanding of the risks and hazards responders face. From individuals and communities to the private and nonprofit sectors, faith-based organizations, and all levels of government, national response depends on the ability to act decisively. </a:t>
            </a:r>
          </a:p>
          <a:p>
            <a:pPr fontAlgn="auto">
              <a:spcBef>
                <a:spcPct val="100000"/>
              </a:spcBef>
              <a:spcAft>
                <a:spcPts val="0"/>
              </a:spcAft>
              <a:buSzPct val="99000"/>
              <a:tabLst/>
            </a:pPr>
            <a:r>
              <a:rPr lang="en-US" kern="1200" dirty="0">
                <a:sym typeface="Arial"/>
              </a:rPr>
              <a:t>Decisive action is often required to save lives and protect property and the environment. Although some risk to responders may be unavoidable, all response personnel are responsible for anticipating and managing risk through proper planning, organizing, equipping, training, and exercising. </a:t>
            </a:r>
            <a:endParaRPr lang="en-US" dirty="0"/>
          </a:p>
        </p:txBody>
      </p:sp>
      <p:sp>
        <p:nvSpPr>
          <p:cNvPr id="6" name="Slide Number Placeholder 5">
            <a:extLst>
              <a:ext uri="{FF2B5EF4-FFF2-40B4-BE49-F238E27FC236}">
                <a16:creationId xmlns:a16="http://schemas.microsoft.com/office/drawing/2014/main" id="{8A80DED6-918D-43E7-AF14-6C52751D6574}"/>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31</a:t>
            </a:fld>
            <a:endParaRPr lang="en-US"/>
          </a:p>
        </p:txBody>
      </p:sp>
    </p:spTree>
    <p:extLst>
      <p:ext uri="{BB962C8B-B14F-4D97-AF65-F5344CB8AC3E}">
        <p14:creationId xmlns:p14="http://schemas.microsoft.com/office/powerpoint/2010/main" val="1950226797"/>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Readiness To Act Example</a:t>
            </a:r>
          </a:p>
        </p:txBody>
      </p:sp>
      <p:sp>
        <p:nvSpPr>
          <p:cNvPr id="3" name="Content Placeholder 2">
            <a:extLst>
              <a:ext uri="{FF2B5EF4-FFF2-40B4-BE49-F238E27FC236}">
                <a16:creationId xmlns:a16="http://schemas.microsoft.com/office/drawing/2014/main" id="{D7FDFCF4-8AFB-44EF-B80A-DEE4B69DADE3}"/>
              </a:ext>
            </a:extLst>
          </p:cNvPr>
          <p:cNvSpPr>
            <a:spLocks noGrp="1"/>
          </p:cNvSpPr>
          <p:nvPr>
            <p:ph idx="1"/>
          </p:nvPr>
        </p:nvSpPr>
        <p:spPr/>
        <p:txBody>
          <a:bodyPr>
            <a:normAutofit fontScale="70000" lnSpcReduction="20000"/>
          </a:bodyPr>
          <a:lstStyle/>
          <a:p>
            <a:pPr fontAlgn="auto">
              <a:spcBef>
                <a:spcPct val="100000"/>
              </a:spcBef>
              <a:buSzPct val="99000"/>
              <a:tabLst/>
            </a:pPr>
            <a:r>
              <a:rPr lang="en-US" kern="1200" dirty="0">
                <a:sym typeface="Arial"/>
              </a:rPr>
              <a:t>FEMA’s Incident Management Assistance Teams (IMATs) are rapidly deployable emergency response teams—full time, rapid response teams that can arrive at an incident within 12 hours from deployment notification to support the State and Federal Coordinating Officers in establishing the Incident Action Planning (IAP) process and Initial Operating Facility (IOF). </a:t>
            </a:r>
          </a:p>
          <a:p>
            <a:pPr fontAlgn="auto">
              <a:spcBef>
                <a:spcPct val="100000"/>
              </a:spcBef>
              <a:buSzPct val="99000"/>
              <a:tabLst/>
            </a:pPr>
            <a:r>
              <a:rPr lang="en-US" kern="1200" dirty="0">
                <a:sym typeface="Arial"/>
              </a:rPr>
              <a:t>IMAT teams:</a:t>
            </a:r>
          </a:p>
          <a:p>
            <a:pPr marL="254000" lvl="1" indent="-254000" fontAlgn="auto">
              <a:spcBef>
                <a:spcPct val="100000"/>
              </a:spcBef>
              <a:buSzPct val="99000"/>
              <a:buFont typeface="Arial"/>
              <a:buChar char="•"/>
              <a:tabLst/>
            </a:pPr>
            <a:r>
              <a:rPr lang="en-US" kern="1200" dirty="0">
                <a:ea typeface="+mn-ea"/>
                <a:sym typeface="Arial"/>
              </a:rPr>
              <a:t>Support the initial establishment of a Unified Command </a:t>
            </a:r>
          </a:p>
          <a:p>
            <a:pPr marL="254000" lvl="1" indent="-254000" fontAlgn="auto">
              <a:spcBef>
                <a:spcPct val="100000"/>
              </a:spcBef>
              <a:buSzPct val="99000"/>
              <a:buFont typeface="Arial"/>
              <a:buChar char="•"/>
              <a:tabLst/>
            </a:pPr>
            <a:r>
              <a:rPr lang="en-US" kern="1200" dirty="0">
                <a:ea typeface="+mn-ea"/>
                <a:sym typeface="Arial"/>
              </a:rPr>
              <a:t>Provide situational awareness for Federal and state decision-makers, enabling them to determine the level and type of immediate Federal support that may be required </a:t>
            </a:r>
          </a:p>
          <a:p>
            <a:pPr>
              <a:spcBef>
                <a:spcPct val="100000"/>
              </a:spcBef>
              <a:buSzPct val="99000"/>
            </a:pPr>
            <a:r>
              <a:rPr lang="en-US" kern="1200" dirty="0">
                <a:sym typeface="Arial"/>
              </a:rPr>
              <a:t> </a:t>
            </a:r>
            <a:endParaRPr lang="en-US" dirty="0"/>
          </a:p>
        </p:txBody>
      </p:sp>
      <p:sp>
        <p:nvSpPr>
          <p:cNvPr id="6" name="Slide Number Placeholder 5">
            <a:extLst>
              <a:ext uri="{FF2B5EF4-FFF2-40B4-BE49-F238E27FC236}">
                <a16:creationId xmlns:a16="http://schemas.microsoft.com/office/drawing/2014/main" id="{4E246BE6-633D-4F84-AC7B-CC057196C0A4}"/>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32</a:t>
            </a:fld>
            <a:endParaRPr lang="en-US"/>
          </a:p>
        </p:txBody>
      </p:sp>
    </p:spTree>
    <p:extLst>
      <p:ext uri="{BB962C8B-B14F-4D97-AF65-F5344CB8AC3E}">
        <p14:creationId xmlns:p14="http://schemas.microsoft.com/office/powerpoint/2010/main" val="2042729715"/>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Knowledge Review 4</a:t>
            </a:r>
          </a:p>
        </p:txBody>
      </p:sp>
      <p:sp>
        <p:nvSpPr>
          <p:cNvPr id="3" name="Content Placeholder 2">
            <a:extLst>
              <a:ext uri="{FF2B5EF4-FFF2-40B4-BE49-F238E27FC236}">
                <a16:creationId xmlns:a16="http://schemas.microsoft.com/office/drawing/2014/main" id="{A92F0201-6B39-49E4-B4DA-673219AEDCD7}"/>
              </a:ext>
            </a:extLst>
          </p:cNvPr>
          <p:cNvSpPr>
            <a:spLocks noGrp="1"/>
          </p:cNvSpPr>
          <p:nvPr>
            <p:ph idx="1"/>
          </p:nvPr>
        </p:nvSpPr>
        <p:spPr/>
        <p:txBody>
          <a:bodyPr>
            <a:normAutofit fontScale="92500" lnSpcReduction="20000"/>
          </a:bodyPr>
          <a:lstStyle/>
          <a:p>
            <a:pPr fontAlgn="auto">
              <a:spcBef>
                <a:spcPct val="100000"/>
              </a:spcBef>
              <a:spcAft>
                <a:spcPts val="0"/>
              </a:spcAft>
              <a:buSzPct val="99000"/>
              <a:tabLst/>
            </a:pPr>
            <a:r>
              <a:rPr lang="en-US" kern="1200" dirty="0">
                <a:sym typeface="Arial"/>
              </a:rPr>
              <a:t>Break into small groups and order the following from lowest to highest jurisdictional level. </a:t>
            </a:r>
          </a:p>
          <a:p>
            <a:pPr fontAlgn="auto">
              <a:spcBef>
                <a:spcPct val="100000"/>
              </a:spcBef>
              <a:spcAft>
                <a:spcPts val="0"/>
              </a:spcAft>
              <a:buSzPct val="99000"/>
              <a:tabLst/>
            </a:pPr>
            <a:r>
              <a:rPr lang="en-US" kern="1200" dirty="0">
                <a:sym typeface="Arial"/>
              </a:rPr>
              <a:t>Be prepared to discuss the level most incidents are handled, and why.</a:t>
            </a:r>
          </a:p>
          <a:p>
            <a:pPr marL="254000" lvl="1" indent="-254000" fontAlgn="auto">
              <a:spcBef>
                <a:spcPct val="100000"/>
              </a:spcBef>
              <a:spcAft>
                <a:spcPts val="0"/>
              </a:spcAft>
              <a:buSzPct val="99000"/>
              <a:buFont typeface="Arial"/>
              <a:buChar char="•"/>
              <a:tabLst/>
            </a:pPr>
            <a:r>
              <a:rPr lang="en-US" kern="1200" dirty="0">
                <a:ea typeface="+mn-ea"/>
                <a:sym typeface="Arial"/>
              </a:rPr>
              <a:t>State/Tribal Resources </a:t>
            </a:r>
          </a:p>
          <a:p>
            <a:pPr marL="254000" lvl="1" indent="-254000" fontAlgn="auto">
              <a:spcBef>
                <a:spcPct val="100000"/>
              </a:spcBef>
              <a:spcAft>
                <a:spcPts val="0"/>
              </a:spcAft>
              <a:buSzPct val="99000"/>
              <a:buFont typeface="Arial"/>
              <a:buChar char="•"/>
              <a:tabLst/>
            </a:pPr>
            <a:r>
              <a:rPr lang="en-US" kern="1200" dirty="0">
                <a:ea typeface="+mn-ea"/>
                <a:sym typeface="Arial"/>
              </a:rPr>
              <a:t>State-to-State and Regional Resources </a:t>
            </a:r>
          </a:p>
          <a:p>
            <a:pPr marL="254000" lvl="1" indent="-254000" fontAlgn="auto">
              <a:spcBef>
                <a:spcPct val="100000"/>
              </a:spcBef>
              <a:spcAft>
                <a:spcPts val="0"/>
              </a:spcAft>
              <a:buSzPct val="99000"/>
              <a:buFont typeface="Arial"/>
              <a:buChar char="•"/>
              <a:tabLst/>
            </a:pPr>
            <a:r>
              <a:rPr lang="en-US" kern="1200" dirty="0">
                <a:ea typeface="+mn-ea"/>
                <a:sym typeface="Arial"/>
              </a:rPr>
              <a:t>Federal Resources </a:t>
            </a:r>
          </a:p>
          <a:p>
            <a:pPr marL="254000" lvl="1" indent="-254000" fontAlgn="auto">
              <a:spcBef>
                <a:spcPct val="100000"/>
              </a:spcBef>
              <a:spcAft>
                <a:spcPts val="0"/>
              </a:spcAft>
              <a:buSzPct val="99000"/>
              <a:buFont typeface="Arial"/>
              <a:buChar char="•"/>
              <a:tabLst/>
            </a:pPr>
            <a:r>
              <a:rPr lang="en-US" kern="1200" dirty="0">
                <a:ea typeface="+mn-ea"/>
                <a:sym typeface="Arial"/>
              </a:rPr>
              <a:t>Local Response</a:t>
            </a:r>
            <a:endParaRPr lang="en-US" dirty="0"/>
          </a:p>
        </p:txBody>
      </p:sp>
      <p:sp>
        <p:nvSpPr>
          <p:cNvPr id="6" name="Slide Number Placeholder 5">
            <a:extLst>
              <a:ext uri="{FF2B5EF4-FFF2-40B4-BE49-F238E27FC236}">
                <a16:creationId xmlns:a16="http://schemas.microsoft.com/office/drawing/2014/main" id="{19B8024E-FF1F-4BA1-AED6-0CE0CB0F82E8}"/>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33</a:t>
            </a:fld>
            <a:endParaRPr lang="en-US"/>
          </a:p>
        </p:txBody>
      </p:sp>
    </p:spTree>
    <p:extLst>
      <p:ext uri="{BB962C8B-B14F-4D97-AF65-F5344CB8AC3E}">
        <p14:creationId xmlns:p14="http://schemas.microsoft.com/office/powerpoint/2010/main" val="3199731876"/>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Lesson 1 Summary</a:t>
            </a:r>
          </a:p>
        </p:txBody>
      </p:sp>
      <p:sp>
        <p:nvSpPr>
          <p:cNvPr id="3" name="Content Placeholder 2">
            <a:extLst>
              <a:ext uri="{FF2B5EF4-FFF2-40B4-BE49-F238E27FC236}">
                <a16:creationId xmlns:a16="http://schemas.microsoft.com/office/drawing/2014/main" id="{E33CBC35-A9E3-4D42-9494-16909EC8853C}"/>
              </a:ext>
            </a:extLst>
          </p:cNvPr>
          <p:cNvSpPr>
            <a:spLocks noGrp="1"/>
          </p:cNvSpPr>
          <p:nvPr>
            <p:ph sz="quarter" idx="13"/>
          </p:nvPr>
        </p:nvSpPr>
        <p:spPr/>
        <p:txBody>
          <a:bodyPr>
            <a:normAutofit fontScale="70000" lnSpcReduction="20000"/>
          </a:bodyPr>
          <a:lstStyle/>
          <a:p>
            <a:pPr fontAlgn="auto">
              <a:spcBef>
                <a:spcPct val="100000"/>
              </a:spcBef>
              <a:spcAft>
                <a:spcPts val="0"/>
              </a:spcAft>
              <a:buSzPct val="99000"/>
              <a:tabLst/>
            </a:pPr>
            <a:r>
              <a:rPr lang="en-US" kern="1200" dirty="0">
                <a:sym typeface="Arial"/>
              </a:rPr>
              <a:t>In this lesson, you reviewed National Response Framework that includes the purpose, audience, scope, organization, and relationship to the National Incident Management System (NIMS). </a:t>
            </a:r>
          </a:p>
          <a:p>
            <a:pPr fontAlgn="auto">
              <a:spcBef>
                <a:spcPct val="100000"/>
              </a:spcBef>
              <a:spcAft>
                <a:spcPts val="0"/>
              </a:spcAft>
              <a:buSzPct val="99000"/>
              <a:tabLst/>
            </a:pPr>
            <a:r>
              <a:rPr lang="en-US" kern="1200" dirty="0">
                <a:sym typeface="Arial"/>
              </a:rPr>
              <a:t>In addition, you learned the National preparedness doctrine and the Guiding Principles doctrine.   </a:t>
            </a:r>
          </a:p>
          <a:p>
            <a:pPr fontAlgn="auto">
              <a:spcBef>
                <a:spcPct val="100000"/>
              </a:spcBef>
              <a:spcAft>
                <a:spcPts val="0"/>
              </a:spcAft>
              <a:buSzPct val="99000"/>
              <a:tabLst/>
            </a:pPr>
            <a:r>
              <a:rPr lang="en-US" kern="1200" dirty="0">
                <a:sym typeface="Arial"/>
              </a:rPr>
              <a:t>The next lesson defines the response roles and responsibilities of the Response mission area. </a:t>
            </a:r>
            <a:endParaRPr lang="en-US" dirty="0"/>
          </a:p>
        </p:txBody>
      </p:sp>
      <p:pic>
        <p:nvPicPr>
          <p:cNvPr id="8" name="Content Placeholder 7" descr="Lesson List - National Response Framework Overview (complete); Roles and Responsibilities; Core Capabilities; Coordinating Structures and Operational Planning">
            <a:extLst>
              <a:ext uri="{FF2B5EF4-FFF2-40B4-BE49-F238E27FC236}">
                <a16:creationId xmlns:a16="http://schemas.microsoft.com/office/drawing/2014/main" id="{7A211867-362D-4484-BD62-B8D888985CD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346700" y="1776412"/>
            <a:ext cx="2565400" cy="3314700"/>
          </a:xfrm>
          <a:prstGeom prst="rect">
            <a:avLst/>
          </a:prstGeom>
        </p:spPr>
      </p:pic>
      <p:sp>
        <p:nvSpPr>
          <p:cNvPr id="9" name="Slide Number Placeholder 8">
            <a:extLst>
              <a:ext uri="{FF2B5EF4-FFF2-40B4-BE49-F238E27FC236}">
                <a16:creationId xmlns:a16="http://schemas.microsoft.com/office/drawing/2014/main" id="{B6503159-6A38-4EBC-B11D-C83C3842A616}"/>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34</a:t>
            </a:fld>
            <a:endParaRPr lang="en-US"/>
          </a:p>
        </p:txBody>
      </p:sp>
    </p:spTree>
    <p:extLst>
      <p:ext uri="{BB962C8B-B14F-4D97-AF65-F5344CB8AC3E}">
        <p14:creationId xmlns:p14="http://schemas.microsoft.com/office/powerpoint/2010/main" val="27019880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Intended Audience, continued</a:t>
            </a:r>
          </a:p>
        </p:txBody>
      </p:sp>
      <p:sp>
        <p:nvSpPr>
          <p:cNvPr id="3" name="Content Placeholder 2">
            <a:extLst>
              <a:ext uri="{FF2B5EF4-FFF2-40B4-BE49-F238E27FC236}">
                <a16:creationId xmlns:a16="http://schemas.microsoft.com/office/drawing/2014/main" id="{8F9ADB94-1109-48A5-9914-FFE2AC586D54}"/>
              </a:ext>
            </a:extLst>
          </p:cNvPr>
          <p:cNvSpPr>
            <a:spLocks noGrp="1"/>
          </p:cNvSpPr>
          <p:nvPr>
            <p:ph idx="1"/>
          </p:nvPr>
        </p:nvSpPr>
        <p:spPr/>
        <p:txBody>
          <a:bodyPr>
            <a:normAutofit fontScale="55000" lnSpcReduction="20000"/>
          </a:bodyPr>
          <a:lstStyle/>
          <a:p>
            <a:pPr fontAlgn="auto">
              <a:spcBef>
                <a:spcPct val="100000"/>
              </a:spcBef>
              <a:spcAft>
                <a:spcPts val="0"/>
              </a:spcAft>
              <a:buSzPct val="99000"/>
              <a:tabLst/>
            </a:pPr>
            <a:r>
              <a:rPr lang="en-US" kern="1200" dirty="0">
                <a:sym typeface="Arial"/>
              </a:rPr>
              <a:t>All elements of the community must be activated, engaged, and integrated to respond to a major or catastrophic incident. By providing equal access to acquire and use the necessary knowledge and skills, this Framework is intended to enable the whole community to contribute to and benefit from national preparedness. </a:t>
            </a:r>
          </a:p>
          <a:p>
            <a:pPr fontAlgn="auto">
              <a:spcBef>
                <a:spcPct val="100000"/>
              </a:spcBef>
              <a:spcAft>
                <a:spcPts val="0"/>
              </a:spcAft>
              <a:buSzPct val="99000"/>
              <a:tabLst/>
            </a:pPr>
            <a:r>
              <a:rPr lang="en-US" kern="1200" dirty="0">
                <a:sym typeface="Arial"/>
              </a:rPr>
              <a:t>This includes: </a:t>
            </a:r>
          </a:p>
          <a:p>
            <a:pPr marL="254000" lvl="1" indent="-254000" fontAlgn="auto">
              <a:spcBef>
                <a:spcPct val="100000"/>
              </a:spcBef>
              <a:spcAft>
                <a:spcPts val="0"/>
              </a:spcAft>
              <a:buSzPct val="99000"/>
              <a:buFont typeface="Arial"/>
              <a:buChar char="•"/>
              <a:tabLst/>
            </a:pPr>
            <a:r>
              <a:rPr lang="en-US" kern="1200" dirty="0">
                <a:ea typeface="+mn-ea"/>
                <a:sym typeface="Arial"/>
              </a:rPr>
              <a:t>Children </a:t>
            </a:r>
          </a:p>
          <a:p>
            <a:pPr marL="254000" lvl="1" indent="-254000" fontAlgn="auto">
              <a:spcBef>
                <a:spcPct val="100000"/>
              </a:spcBef>
              <a:spcAft>
                <a:spcPts val="0"/>
              </a:spcAft>
              <a:buSzPct val="99000"/>
              <a:buFont typeface="Arial"/>
              <a:buChar char="•"/>
              <a:tabLst/>
            </a:pPr>
            <a:r>
              <a:rPr lang="en-US" kern="1200" dirty="0">
                <a:ea typeface="+mn-ea"/>
                <a:sym typeface="Arial"/>
              </a:rPr>
              <a:t>Older adults </a:t>
            </a:r>
          </a:p>
          <a:p>
            <a:pPr marL="254000" lvl="1" indent="-254000" fontAlgn="auto">
              <a:spcBef>
                <a:spcPct val="100000"/>
              </a:spcBef>
              <a:spcAft>
                <a:spcPts val="0"/>
              </a:spcAft>
              <a:buSzPct val="99000"/>
              <a:buFont typeface="Arial"/>
              <a:buChar char="•"/>
              <a:tabLst/>
            </a:pPr>
            <a:r>
              <a:rPr lang="en-US" kern="1200" dirty="0">
                <a:ea typeface="+mn-ea"/>
                <a:sym typeface="Arial"/>
              </a:rPr>
              <a:t>Individuals with disabilities and others with access and functional needs </a:t>
            </a:r>
          </a:p>
          <a:p>
            <a:pPr marL="254000" lvl="1" indent="-254000" fontAlgn="auto">
              <a:spcBef>
                <a:spcPct val="100000"/>
              </a:spcBef>
              <a:spcAft>
                <a:spcPts val="0"/>
              </a:spcAft>
              <a:buSzPct val="99000"/>
              <a:buFont typeface="Arial"/>
              <a:buChar char="•"/>
              <a:tabLst/>
            </a:pPr>
            <a:r>
              <a:rPr lang="en-US" kern="1200" dirty="0">
                <a:ea typeface="+mn-ea"/>
                <a:sym typeface="Arial"/>
              </a:rPr>
              <a:t>Those from religiously, racially, and ethnically diverse backgrounds </a:t>
            </a:r>
          </a:p>
          <a:p>
            <a:pPr marL="254000" lvl="1" indent="-254000" fontAlgn="auto">
              <a:spcBef>
                <a:spcPct val="100000"/>
              </a:spcBef>
              <a:spcAft>
                <a:spcPts val="0"/>
              </a:spcAft>
              <a:buSzPct val="99000"/>
              <a:buFont typeface="Arial"/>
              <a:buChar char="•"/>
              <a:tabLst/>
            </a:pPr>
            <a:r>
              <a:rPr lang="en-US" kern="1200" dirty="0">
                <a:ea typeface="+mn-ea"/>
                <a:sym typeface="Arial"/>
              </a:rPr>
              <a:t>People with limited English proficiency </a:t>
            </a:r>
          </a:p>
          <a:p>
            <a:pPr marL="254000" lvl="1" indent="-254000" fontAlgn="auto">
              <a:spcBef>
                <a:spcPct val="100000"/>
              </a:spcBef>
              <a:spcAft>
                <a:spcPts val="0"/>
              </a:spcAft>
              <a:buSzPct val="99000"/>
              <a:buFont typeface="Arial"/>
              <a:buChar char="•"/>
              <a:tabLst/>
            </a:pPr>
            <a:r>
              <a:rPr lang="en-US" kern="1200" dirty="0">
                <a:ea typeface="+mn-ea"/>
                <a:sym typeface="Arial"/>
              </a:rPr>
              <a:t>Owners of animals, including household pets and service and assistance animals</a:t>
            </a:r>
            <a:endParaRPr lang="en-US" dirty="0"/>
          </a:p>
        </p:txBody>
      </p:sp>
      <p:sp>
        <p:nvSpPr>
          <p:cNvPr id="6" name="Slide Number Placeholder 5">
            <a:extLst>
              <a:ext uri="{FF2B5EF4-FFF2-40B4-BE49-F238E27FC236}">
                <a16:creationId xmlns:a16="http://schemas.microsoft.com/office/drawing/2014/main" id="{EB116D1D-80AA-482D-BF7F-1E1604A9FC18}"/>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4</a:t>
            </a:fld>
            <a:endParaRPr lang="en-US"/>
          </a:p>
        </p:txBody>
      </p:sp>
    </p:spTree>
    <p:extLst>
      <p:ext uri="{BB962C8B-B14F-4D97-AF65-F5344CB8AC3E}">
        <p14:creationId xmlns:p14="http://schemas.microsoft.com/office/powerpoint/2010/main" val="4211477278"/>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Introducing the National Response Framework</a:t>
            </a:r>
          </a:p>
        </p:txBody>
      </p:sp>
      <p:sp>
        <p:nvSpPr>
          <p:cNvPr id="6" name="Slide Number Placeholder 5">
            <a:extLst>
              <a:ext uri="{FF2B5EF4-FFF2-40B4-BE49-F238E27FC236}">
                <a16:creationId xmlns:a16="http://schemas.microsoft.com/office/drawing/2014/main" id="{68AEC64A-010D-431C-8676-B61C2EB71E07}"/>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5</a:t>
            </a:fld>
            <a:endParaRPr lang="en-US"/>
          </a:p>
        </p:txBody>
      </p:sp>
      <p:pic>
        <p:nvPicPr>
          <p:cNvPr id="7" name="F64020524153226074BA1308000D09A4.mp4">
            <a:hlinkClick r:id="" action="ppaction://media"/>
            <a:extLst>
              <a:ext uri="{FF2B5EF4-FFF2-40B4-BE49-F238E27FC236}">
                <a16:creationId xmlns:a16="http://schemas.microsoft.com/office/drawing/2014/main" id="{D08399AF-7280-4DDA-AB2A-B365C45B1C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51429" y="1030514"/>
            <a:ext cx="6268811" cy="4701608"/>
          </a:xfrm>
          <a:prstGeom prst="rect">
            <a:avLst/>
          </a:prstGeom>
        </p:spPr>
      </p:pic>
    </p:spTree>
    <p:extLst>
      <p:ext uri="{BB962C8B-B14F-4D97-AF65-F5344CB8AC3E}">
        <p14:creationId xmlns:p14="http://schemas.microsoft.com/office/powerpoint/2010/main" val="41491757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showWhenStopped="0">
                <p:cTn id="12" repeatCount="indefinite"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Why the Framework is Always in Effect</a:t>
            </a:r>
          </a:p>
        </p:txBody>
      </p:sp>
      <p:sp>
        <p:nvSpPr>
          <p:cNvPr id="3" name="Content Placeholder 2">
            <a:extLst>
              <a:ext uri="{FF2B5EF4-FFF2-40B4-BE49-F238E27FC236}">
                <a16:creationId xmlns:a16="http://schemas.microsoft.com/office/drawing/2014/main" id="{8244C58B-BA00-4FE6-8036-020AD3089DDE}"/>
              </a:ext>
            </a:extLst>
          </p:cNvPr>
          <p:cNvSpPr>
            <a:spLocks noGrp="1"/>
          </p:cNvSpPr>
          <p:nvPr>
            <p:ph idx="1"/>
          </p:nvPr>
        </p:nvSpPr>
        <p:spPr/>
        <p:txBody>
          <a:bodyPr>
            <a:normAutofit fontScale="92500" lnSpcReduction="20000"/>
          </a:bodyPr>
          <a:lstStyle/>
          <a:p>
            <a:pPr fontAlgn="auto">
              <a:spcBef>
                <a:spcPct val="100000"/>
              </a:spcBef>
              <a:spcAft>
                <a:spcPts val="0"/>
              </a:spcAft>
              <a:buSzPct val="99000"/>
              <a:tabLst/>
            </a:pPr>
            <a:r>
              <a:rPr lang="en-US" kern="1200" dirty="0">
                <a:sym typeface="Arial"/>
              </a:rPr>
              <a:t>NRF elements can be implemented at any time for any hazard, including the employment of Emergency Support Function (ESF) mechanisms.</a:t>
            </a:r>
          </a:p>
          <a:p>
            <a:pPr fontAlgn="auto">
              <a:spcBef>
                <a:spcPct val="100000"/>
              </a:spcBef>
              <a:spcAft>
                <a:spcPts val="0"/>
              </a:spcAft>
              <a:buSzPct val="99000"/>
              <a:tabLst/>
            </a:pPr>
            <a:r>
              <a:rPr lang="en-US" kern="1200" dirty="0">
                <a:sym typeface="Arial"/>
              </a:rPr>
              <a:t>The structures, roles, and responsibilities described herein can be partially or fully implemented in the context of a threat or hazard, in anticipation of a significant event, or in response to an incident.</a:t>
            </a:r>
          </a:p>
          <a:p>
            <a:pPr fontAlgn="auto">
              <a:spcBef>
                <a:spcPct val="100000"/>
              </a:spcBef>
              <a:spcAft>
                <a:spcPts val="0"/>
              </a:spcAft>
              <a:buSzPct val="99000"/>
              <a:tabLst/>
            </a:pPr>
            <a:r>
              <a:rPr lang="en-US" kern="1200" dirty="0">
                <a:sym typeface="Arial"/>
              </a:rPr>
              <a:t>Implementation of NRF structures and procedures allows for a scaled response, delivery of the specific resources and capabilities, and a level of coordination appropriate to each incident.</a:t>
            </a:r>
            <a:endParaRPr lang="en-US" dirty="0"/>
          </a:p>
        </p:txBody>
      </p:sp>
      <p:sp>
        <p:nvSpPr>
          <p:cNvPr id="6" name="Slide Number Placeholder 5">
            <a:extLst>
              <a:ext uri="{FF2B5EF4-FFF2-40B4-BE49-F238E27FC236}">
                <a16:creationId xmlns:a16="http://schemas.microsoft.com/office/drawing/2014/main" id="{98166099-AB62-4938-801B-FD76C5B73BA1}"/>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6</a:t>
            </a:fld>
            <a:endParaRPr lang="en-US"/>
          </a:p>
        </p:txBody>
      </p:sp>
    </p:spTree>
    <p:extLst>
      <p:ext uri="{BB962C8B-B14F-4D97-AF65-F5344CB8AC3E}">
        <p14:creationId xmlns:p14="http://schemas.microsoft.com/office/powerpoint/2010/main" val="210330321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Knowledge Review 1</a:t>
            </a:r>
          </a:p>
        </p:txBody>
      </p:sp>
      <p:sp>
        <p:nvSpPr>
          <p:cNvPr id="3" name="Content Placeholder 2">
            <a:extLst>
              <a:ext uri="{FF2B5EF4-FFF2-40B4-BE49-F238E27FC236}">
                <a16:creationId xmlns:a16="http://schemas.microsoft.com/office/drawing/2014/main" id="{B3C4FDD5-913F-4EE9-8376-EFF13979AD60}"/>
              </a:ext>
            </a:extLst>
          </p:cNvPr>
          <p:cNvSpPr>
            <a:spLocks noGrp="1"/>
          </p:cNvSpPr>
          <p:nvPr>
            <p:ph idx="1"/>
          </p:nvPr>
        </p:nvSpPr>
        <p:spPr/>
        <p:txBody>
          <a:bodyPr/>
          <a:lstStyle/>
          <a:p>
            <a:pPr fontAlgn="auto">
              <a:spcBef>
                <a:spcPct val="100000"/>
              </a:spcBef>
              <a:spcAft>
                <a:spcPts val="0"/>
              </a:spcAft>
              <a:buSzPct val="99000"/>
              <a:tabLst/>
            </a:pPr>
            <a:r>
              <a:rPr lang="en-US" kern="1200" dirty="0">
                <a:sym typeface="Arial"/>
              </a:rPr>
              <a:t>Based on the information presented, take a few minutes to discuss how the National Response Framework is intended to provide guidance to the whole community. In this context, what does the whole community include?</a:t>
            </a:r>
          </a:p>
          <a:p>
            <a:pPr fontAlgn="auto">
              <a:spcBef>
                <a:spcPct val="100000"/>
              </a:spcBef>
              <a:spcAft>
                <a:spcPts val="0"/>
              </a:spcAft>
              <a:buSzPct val="99000"/>
              <a:tabLst/>
            </a:pPr>
            <a:r>
              <a:rPr lang="en-US" kern="1200" dirty="0">
                <a:sym typeface="Arial"/>
              </a:rPr>
              <a:t>Be prepared to discuss your answers.</a:t>
            </a:r>
            <a:endParaRPr lang="en-US" dirty="0"/>
          </a:p>
        </p:txBody>
      </p:sp>
      <p:sp>
        <p:nvSpPr>
          <p:cNvPr id="6" name="Slide Number Placeholder 5">
            <a:extLst>
              <a:ext uri="{FF2B5EF4-FFF2-40B4-BE49-F238E27FC236}">
                <a16:creationId xmlns:a16="http://schemas.microsoft.com/office/drawing/2014/main" id="{8C9637DF-9B32-4F47-B2AF-23E2E0A20775}"/>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7</a:t>
            </a:fld>
            <a:endParaRPr lang="en-US"/>
          </a:p>
        </p:txBody>
      </p:sp>
    </p:spTree>
    <p:extLst>
      <p:ext uri="{BB962C8B-B14F-4D97-AF65-F5344CB8AC3E}">
        <p14:creationId xmlns:p14="http://schemas.microsoft.com/office/powerpoint/2010/main" val="3361901683"/>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Part of a Broader Strategy </a:t>
            </a:r>
          </a:p>
        </p:txBody>
      </p:sp>
      <p:sp>
        <p:nvSpPr>
          <p:cNvPr id="3" name="Content Placeholder 2">
            <a:extLst>
              <a:ext uri="{FF2B5EF4-FFF2-40B4-BE49-F238E27FC236}">
                <a16:creationId xmlns:a16="http://schemas.microsoft.com/office/drawing/2014/main" id="{909E4983-855A-41C6-83AC-0174C9B45172}"/>
              </a:ext>
            </a:extLst>
          </p:cNvPr>
          <p:cNvSpPr>
            <a:spLocks noGrp="1"/>
          </p:cNvSpPr>
          <p:nvPr>
            <p:ph sz="quarter" idx="13"/>
          </p:nvPr>
        </p:nvSpPr>
        <p:spPr/>
        <p:txBody>
          <a:bodyPr>
            <a:normAutofit fontScale="70000" lnSpcReduction="20000"/>
          </a:bodyPr>
          <a:lstStyle/>
          <a:p>
            <a:pPr>
              <a:spcBef>
                <a:spcPct val="100000"/>
              </a:spcBef>
              <a:buSzPct val="99000"/>
            </a:pPr>
            <a:r>
              <a:rPr lang="en-US" kern="1200" dirty="0">
                <a:sym typeface="Arial"/>
              </a:rPr>
              <a:t>To better understand how the National Response Framework fits into the overall national preparedness efforts, we need to look at the National Preparedness System (NPS) and the National Preparedness Goal. The NPS was developed to provide the approach, resources, and tools to aid the whole community in its preparedness activities to achieve the National Preparedness Goal. Part of this system involves determining what capabilities are needed, how they should be developed and sustained, and how they should be delivered. </a:t>
            </a:r>
            <a:endParaRPr lang="en-US" dirty="0"/>
          </a:p>
        </p:txBody>
      </p:sp>
      <p:pic>
        <p:nvPicPr>
          <p:cNvPr id="8" name="Content Placeholder 7" descr="A pyramid diagram showing the National Response Framework as the base, the National Preparedness System in the middle, and the National Preparedness Goal at the top of the pyramid.">
            <a:extLst>
              <a:ext uri="{FF2B5EF4-FFF2-40B4-BE49-F238E27FC236}">
                <a16:creationId xmlns:a16="http://schemas.microsoft.com/office/drawing/2014/main" id="{7BF28F6E-F377-44BC-9D1D-F3829DAFF6B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028950" y="3471863"/>
            <a:ext cx="3086099" cy="2233612"/>
          </a:xfrm>
          <a:prstGeom prst="rect">
            <a:avLst/>
          </a:prstGeom>
        </p:spPr>
      </p:pic>
      <p:sp>
        <p:nvSpPr>
          <p:cNvPr id="9" name="Slide Number Placeholder 8">
            <a:extLst>
              <a:ext uri="{FF2B5EF4-FFF2-40B4-BE49-F238E27FC236}">
                <a16:creationId xmlns:a16="http://schemas.microsoft.com/office/drawing/2014/main" id="{41A589A7-DAF2-4BE9-ADCB-93004032742F}"/>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8</a:t>
            </a:fld>
            <a:endParaRPr lang="en-US"/>
          </a:p>
        </p:txBody>
      </p:sp>
    </p:spTree>
    <p:extLst>
      <p:ext uri="{BB962C8B-B14F-4D97-AF65-F5344CB8AC3E}">
        <p14:creationId xmlns:p14="http://schemas.microsoft.com/office/powerpoint/2010/main" val="3866520838"/>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National Preparedness Goal</a:t>
            </a:r>
          </a:p>
        </p:txBody>
      </p:sp>
      <p:sp>
        <p:nvSpPr>
          <p:cNvPr id="3" name="Content Placeholder 2">
            <a:extLst>
              <a:ext uri="{FF2B5EF4-FFF2-40B4-BE49-F238E27FC236}">
                <a16:creationId xmlns:a16="http://schemas.microsoft.com/office/drawing/2014/main" id="{FF6E0231-F272-4B92-8FA1-E75A237ED1A2}"/>
              </a:ext>
            </a:extLst>
          </p:cNvPr>
          <p:cNvSpPr>
            <a:spLocks noGrp="1"/>
          </p:cNvSpPr>
          <p:nvPr>
            <p:ph sz="quarter" idx="13"/>
          </p:nvPr>
        </p:nvSpPr>
        <p:spPr/>
        <p:txBody>
          <a:bodyPr>
            <a:normAutofit fontScale="92500" lnSpcReduction="10000"/>
          </a:bodyPr>
          <a:lstStyle/>
          <a:p>
            <a:pPr>
              <a:spcBef>
                <a:spcPct val="100000"/>
              </a:spcBef>
              <a:buSzPct val="99000"/>
            </a:pPr>
            <a:r>
              <a:rPr lang="en-US" kern="1200" dirty="0">
                <a:sym typeface="Arial"/>
              </a:rPr>
              <a:t>The National Preparedness Goal presents an integrated, layered, and whole community approach to preparedness. The Goal itself is a result of contributions from the whole community. It recognizes that everyone can contribute to and benefit from national preparedness efforts. </a:t>
            </a:r>
            <a:endParaRPr lang="en-US" dirty="0"/>
          </a:p>
        </p:txBody>
      </p:sp>
      <p:pic>
        <p:nvPicPr>
          <p:cNvPr id="8" name="Content Placeholder 7" descr="National Preparedness Goal. A secure and resilient Nation with capabilities required across the whole community to prevent, protect against, mitigate, respond to, and recover from the threats and hazards that pose the greatest risk. ">
            <a:extLst>
              <a:ext uri="{FF2B5EF4-FFF2-40B4-BE49-F238E27FC236}">
                <a16:creationId xmlns:a16="http://schemas.microsoft.com/office/drawing/2014/main" id="{D0BBE30F-3CCC-4C1F-97C7-0C7DACF317D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70413" y="3750574"/>
            <a:ext cx="8203174" cy="1676190"/>
          </a:xfrm>
          <a:prstGeom prst="rect">
            <a:avLst/>
          </a:prstGeom>
        </p:spPr>
      </p:pic>
      <p:sp>
        <p:nvSpPr>
          <p:cNvPr id="9" name="Slide Number Placeholder 8">
            <a:extLst>
              <a:ext uri="{FF2B5EF4-FFF2-40B4-BE49-F238E27FC236}">
                <a16:creationId xmlns:a16="http://schemas.microsoft.com/office/drawing/2014/main" id="{C5A8B89C-25FD-43C1-9043-E99DBD02D4B2}"/>
              </a:ext>
            </a:extLst>
          </p:cNvPr>
          <p:cNvSpPr>
            <a:spLocks noGrp="1"/>
          </p:cNvSpPr>
          <p:nvPr>
            <p:ph type="sldNum" sz="quarter" idx="12"/>
          </p:nvPr>
        </p:nvSpPr>
        <p:spPr/>
        <p:txBody>
          <a:bodyPr/>
          <a:lstStyle/>
          <a:p>
            <a:pPr>
              <a:spcBef>
                <a:spcPts val="100"/>
              </a:spcBef>
              <a:buSzPct val="99000"/>
            </a:pPr>
            <a:fld id="{98D19067-449D-4AD7-B192-A48EEB1A01E0}" type="slidenum">
              <a:rPr lang="en-US" smtClean="0"/>
              <a:pPr>
                <a:spcBef>
                  <a:spcPts val="100"/>
                </a:spcBef>
                <a:buSzPct val="99000"/>
              </a:pPr>
              <a:t>9</a:t>
            </a:fld>
            <a:endParaRPr lang="en-US"/>
          </a:p>
        </p:txBody>
      </p:sp>
    </p:spTree>
    <p:extLst>
      <p:ext uri="{BB962C8B-B14F-4D97-AF65-F5344CB8AC3E}">
        <p14:creationId xmlns:p14="http://schemas.microsoft.com/office/powerpoint/2010/main" val="2574739176"/>
      </p:ext>
    </p:extLst>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6.potx" id="{87FA236F-5E7C-4F8D-BD1E-D26C03F4BCD1}" vid="{D5C7932F-4394-40C8-ABE7-3049CD3103A1}"/>
    </a:ext>
  </a:extLst>
</a:theme>
</file>

<file path=docProps/app.xml><?xml version="1.0" encoding="utf-8"?>
<Properties xmlns="http://schemas.openxmlformats.org/officeDocument/2006/extended-properties" xmlns:vt="http://schemas.openxmlformats.org/officeDocument/2006/docPropsVTypes">
  <Template>EMI_PPT_V7</Template>
  <TotalTime>0</TotalTime>
  <Words>3581</Words>
  <Application>Microsoft Office PowerPoint</Application>
  <PresentationFormat>On-screen Show (4:3)</PresentationFormat>
  <Paragraphs>205</Paragraphs>
  <Slides>34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Times New Roman</vt:lpstr>
      <vt:lpstr>Wingdings</vt:lpstr>
      <vt:lpstr>EMI_PPT</vt:lpstr>
      <vt:lpstr>Lesson Overview</vt:lpstr>
      <vt:lpstr>Relationship to NIMS</vt:lpstr>
      <vt:lpstr>Intended Audience </vt:lpstr>
      <vt:lpstr>Intended Audience, continued</vt:lpstr>
      <vt:lpstr>Introducing the National Response Framework</vt:lpstr>
      <vt:lpstr>Why the Framework is Always in Effect</vt:lpstr>
      <vt:lpstr>Knowledge Review 1</vt:lpstr>
      <vt:lpstr>Part of a Broader Strategy </vt:lpstr>
      <vt:lpstr>National Preparedness Goal</vt:lpstr>
      <vt:lpstr>Mission Areas and Capabilities (1 of 3) </vt:lpstr>
      <vt:lpstr>Mission Areas and Capabilities (2 of 3)</vt:lpstr>
      <vt:lpstr>Mission Areas and Capabilities (3 of 3)</vt:lpstr>
      <vt:lpstr>Core Capabilities (1 of 2)</vt:lpstr>
      <vt:lpstr>Core Capabilities (2 of 2)</vt:lpstr>
      <vt:lpstr>Whole Community Preparedness</vt:lpstr>
      <vt:lpstr>National Preparedness System</vt:lpstr>
      <vt:lpstr>Whole Community Preparedness Example</vt:lpstr>
      <vt:lpstr>The National Response Framework</vt:lpstr>
      <vt:lpstr>Response Federal Interagency Operational Plan</vt:lpstr>
      <vt:lpstr>Knowledge Review 2</vt:lpstr>
      <vt:lpstr>Knowledge Review 3</vt:lpstr>
      <vt:lpstr>Guiding Principles for Response</vt:lpstr>
      <vt:lpstr>Engaged Partnership</vt:lpstr>
      <vt:lpstr>Engaged Partnership Example</vt:lpstr>
      <vt:lpstr>Tiered Response</vt:lpstr>
      <vt:lpstr>Tiered Response Example</vt:lpstr>
      <vt:lpstr>Scalable, Flexible, and Adaptable Operational Capabilities</vt:lpstr>
      <vt:lpstr>Scalable, Flexible, and Adaptable Operational Capabilities Example</vt:lpstr>
      <vt:lpstr>Unity of Effort Through Unified Demand</vt:lpstr>
      <vt:lpstr>Unity of Effort Through Unified Command Example</vt:lpstr>
      <vt:lpstr>Readiness To Act</vt:lpstr>
      <vt:lpstr>Readiness To Act Example</vt:lpstr>
      <vt:lpstr>Knowledge Review 4</vt:lpstr>
      <vt:lpstr>Lesson 1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2020-08-03T10:49:02Z</dcterms:created>
  <dcterms:modified xsi:type="dcterms:W3CDTF">2022-02-24T15:46:33Z</dcterms:modified>
</cp:coreProperties>
</file>